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58" r:id="rId5"/>
    <p:sldId id="265" r:id="rId6"/>
    <p:sldId id="257" r:id="rId7"/>
    <p:sldId id="260" r:id="rId8"/>
    <p:sldId id="261" r:id="rId9"/>
    <p:sldId id="259" r:id="rId10"/>
    <p:sldId id="262" r:id="rId11"/>
    <p:sldId id="266" r:id="rId12"/>
    <p:sldId id="267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E3864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391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E3864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391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919" y="1683766"/>
            <a:ext cx="4241800" cy="440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E3864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391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E3864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E3864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919" y="459104"/>
            <a:ext cx="417195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391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155" y="1619833"/>
            <a:ext cx="10711688" cy="383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59438" y="6429247"/>
            <a:ext cx="194945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E3864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rsnadzor21.rchuv.ru/otdel-gosudarstvennogo-veterinarnogo-nadzora/pobochnie-produkti-zhivotnovodstva/forma-podachi-uvedomleniya-ob-otnesenii-veschest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3110" cy="6858000"/>
            <a:chOff x="0" y="0"/>
            <a:chExt cx="12183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8"/>
              <a:ext cx="12181332" cy="68351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4060" y="0"/>
              <a:ext cx="10178796" cy="68534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195" y="2228799"/>
            <a:ext cx="76815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0" dirty="0" err="1">
                <a:latin typeface="Verdana"/>
                <a:cs typeface="Verdana"/>
              </a:rPr>
              <a:t>Памятка</a:t>
            </a:r>
            <a:r>
              <a:rPr sz="6000" spc="-305" dirty="0">
                <a:latin typeface="Verdana"/>
                <a:cs typeface="Verdana"/>
              </a:rPr>
              <a:t> </a:t>
            </a:r>
            <a:r>
              <a:rPr lang="ru-RU" sz="6000" spc="-120" dirty="0">
                <a:latin typeface="Verdana"/>
                <a:cs typeface="Verdana"/>
              </a:rPr>
              <a:t>по ППЖ</a:t>
            </a:r>
            <a:endParaRPr sz="6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195" y="3102051"/>
            <a:ext cx="57391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spc="29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2000" spc="-114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2000" spc="250" dirty="0">
                <a:solidFill>
                  <a:srgbClr val="1E3864"/>
                </a:solidFill>
                <a:latin typeface="Tahoma"/>
                <a:cs typeface="Tahoma"/>
              </a:rPr>
              <a:t>пр</a:t>
            </a:r>
            <a:r>
              <a:rPr sz="2000" spc="145" dirty="0">
                <a:solidFill>
                  <a:srgbClr val="1E3864"/>
                </a:solidFill>
                <a:latin typeface="Tahoma"/>
                <a:cs typeface="Tahoma"/>
              </a:rPr>
              <a:t>авилах</a:t>
            </a:r>
            <a:r>
              <a:rPr sz="2000" spc="-15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2000" spc="204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2000" spc="195" dirty="0">
                <a:solidFill>
                  <a:srgbClr val="1E3864"/>
                </a:solidFill>
                <a:latin typeface="Tahoma"/>
                <a:cs typeface="Tahoma"/>
              </a:rPr>
              <a:t>б</a:t>
            </a:r>
            <a:r>
              <a:rPr sz="2000" spc="220" dirty="0">
                <a:solidFill>
                  <a:srgbClr val="1E3864"/>
                </a:solidFill>
                <a:latin typeface="Tahoma"/>
                <a:cs typeface="Tahoma"/>
              </a:rPr>
              <a:t>ращ</a:t>
            </a:r>
            <a:r>
              <a:rPr sz="2000" spc="175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r>
              <a:rPr sz="2000" spc="210" dirty="0">
                <a:solidFill>
                  <a:srgbClr val="1E3864"/>
                </a:solidFill>
                <a:latin typeface="Tahoma"/>
                <a:cs typeface="Tahoma"/>
              </a:rPr>
              <a:t>ния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160"/>
              </a:lnSpc>
            </a:pPr>
            <a:r>
              <a:rPr sz="2000" spc="204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2000" spc="-12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2000" spc="210" dirty="0">
                <a:solidFill>
                  <a:srgbClr val="1E3864"/>
                </a:solidFill>
                <a:latin typeface="Tahoma"/>
                <a:cs typeface="Tahoma"/>
              </a:rPr>
              <a:t>побочными</a:t>
            </a:r>
            <a:r>
              <a:rPr sz="2000" spc="-12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rgbClr val="1E3864"/>
                </a:solidFill>
                <a:latin typeface="Tahoma"/>
                <a:cs typeface="Tahoma"/>
              </a:rPr>
              <a:t>продуктами</a:t>
            </a:r>
            <a:r>
              <a:rPr sz="2000" spc="-15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2000" spc="160" dirty="0">
                <a:solidFill>
                  <a:srgbClr val="1E3864"/>
                </a:solidFill>
                <a:latin typeface="Tahoma"/>
                <a:cs typeface="Tahoma"/>
              </a:rPr>
              <a:t>животноводства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50553"/>
            <a:ext cx="4037792" cy="6507445"/>
            <a:chOff x="0" y="350553"/>
            <a:chExt cx="4037792" cy="65074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6064" y="388619"/>
              <a:ext cx="1344167" cy="13929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47714"/>
              <a:ext cx="3710939" cy="28102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2727" y="350553"/>
              <a:ext cx="2435065" cy="169070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400" y="457200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697" y="1536402"/>
            <a:ext cx="7980301" cy="53215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1219200"/>
            <a:ext cx="3281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Как</a:t>
            </a:r>
            <a:r>
              <a:rPr spc="-65" dirty="0"/>
              <a:t> </a:t>
            </a:r>
            <a:r>
              <a:rPr spc="90" dirty="0"/>
              <a:t>вносить</a:t>
            </a:r>
            <a:r>
              <a:rPr spc="-55" dirty="0"/>
              <a:t> </a:t>
            </a:r>
            <a:r>
              <a:rPr spc="60" dirty="0"/>
              <a:t>навоз?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—"/>
              <a:tabLst>
                <a:tab pos="299085" algn="l"/>
                <a:tab pos="299720" algn="l"/>
              </a:tabLst>
            </a:pPr>
            <a:r>
              <a:rPr spc="114" dirty="0"/>
              <a:t>только</a:t>
            </a:r>
            <a:r>
              <a:rPr spc="-70" dirty="0"/>
              <a:t> </a:t>
            </a:r>
            <a:r>
              <a:rPr spc="125" dirty="0"/>
              <a:t>в</a:t>
            </a:r>
            <a:r>
              <a:rPr spc="-55" dirty="0"/>
              <a:t> </a:t>
            </a:r>
            <a:r>
              <a:rPr spc="130" dirty="0"/>
              <a:t>обработанном/переработанном</a:t>
            </a:r>
          </a:p>
          <a:p>
            <a:pPr marL="299085">
              <a:lnSpc>
                <a:spcPct val="100000"/>
              </a:lnSpc>
            </a:pPr>
            <a:r>
              <a:rPr spc="85" dirty="0"/>
              <a:t>виде;</a:t>
            </a:r>
          </a:p>
          <a:p>
            <a:pPr marL="299085" marR="259079" indent="-287020">
              <a:lnSpc>
                <a:spcPct val="100000"/>
              </a:lnSpc>
              <a:spcBef>
                <a:spcPts val="1200"/>
              </a:spcBef>
              <a:buChar char="—"/>
              <a:tabLst>
                <a:tab pos="299085" algn="l"/>
                <a:tab pos="299720" algn="l"/>
              </a:tabLst>
            </a:pPr>
            <a:r>
              <a:rPr spc="130" dirty="0"/>
              <a:t>на</a:t>
            </a:r>
            <a:r>
              <a:rPr spc="-80" dirty="0"/>
              <a:t> </a:t>
            </a:r>
            <a:r>
              <a:rPr spc="140" dirty="0"/>
              <a:t>расстоянии</a:t>
            </a:r>
            <a:r>
              <a:rPr spc="-85" dirty="0"/>
              <a:t> </a:t>
            </a:r>
            <a:r>
              <a:rPr spc="155" dirty="0"/>
              <a:t>не</a:t>
            </a:r>
            <a:r>
              <a:rPr spc="-85" dirty="0"/>
              <a:t> </a:t>
            </a:r>
            <a:r>
              <a:rPr spc="160" dirty="0"/>
              <a:t>менее</a:t>
            </a:r>
            <a:r>
              <a:rPr spc="-95" dirty="0"/>
              <a:t> </a:t>
            </a:r>
            <a:r>
              <a:rPr spc="125" dirty="0"/>
              <a:t>300</a:t>
            </a:r>
            <a:r>
              <a:rPr spc="-70" dirty="0"/>
              <a:t> </a:t>
            </a:r>
            <a:r>
              <a:rPr spc="140" dirty="0"/>
              <a:t>метров</a:t>
            </a:r>
            <a:r>
              <a:rPr spc="-85" dirty="0"/>
              <a:t> </a:t>
            </a:r>
            <a:r>
              <a:rPr spc="85" dirty="0"/>
              <a:t>от </a:t>
            </a:r>
            <a:r>
              <a:rPr spc="-425" dirty="0"/>
              <a:t> </a:t>
            </a:r>
            <a:r>
              <a:rPr spc="150" dirty="0"/>
              <a:t>границ</a:t>
            </a:r>
            <a:r>
              <a:rPr spc="-85" dirty="0"/>
              <a:t> </a:t>
            </a:r>
            <a:r>
              <a:rPr spc="155" dirty="0"/>
              <a:t>жилой</a:t>
            </a:r>
            <a:r>
              <a:rPr spc="-60" dirty="0"/>
              <a:t> </a:t>
            </a:r>
            <a:r>
              <a:rPr spc="105" dirty="0"/>
              <a:t>застройки;</a:t>
            </a: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har char="—"/>
              <a:tabLst>
                <a:tab pos="299085" algn="l"/>
                <a:tab pos="299720" algn="l"/>
              </a:tabLst>
            </a:pPr>
            <a:r>
              <a:rPr spc="155" dirty="0"/>
              <a:t>не </a:t>
            </a:r>
            <a:r>
              <a:rPr spc="145" dirty="0"/>
              <a:t>должно </a:t>
            </a:r>
            <a:r>
              <a:rPr spc="140" dirty="0"/>
              <a:t>приводить к </a:t>
            </a:r>
            <a:r>
              <a:rPr spc="125" dirty="0"/>
              <a:t>истощению, </a:t>
            </a:r>
            <a:r>
              <a:rPr spc="130" dirty="0"/>
              <a:t> </a:t>
            </a:r>
            <a:r>
              <a:rPr spc="150" dirty="0"/>
              <a:t>д</a:t>
            </a:r>
            <a:r>
              <a:rPr spc="135" dirty="0"/>
              <a:t>е</a:t>
            </a:r>
            <a:r>
              <a:rPr spc="125" dirty="0"/>
              <a:t>г</a:t>
            </a:r>
            <a:r>
              <a:rPr spc="160" dirty="0"/>
              <a:t>р</a:t>
            </a:r>
            <a:r>
              <a:rPr spc="145" dirty="0"/>
              <a:t>адаци</a:t>
            </a:r>
            <a:r>
              <a:rPr spc="140" dirty="0"/>
              <a:t>и</a:t>
            </a:r>
            <a:r>
              <a:rPr spc="-105" dirty="0"/>
              <a:t>,</a:t>
            </a:r>
            <a:r>
              <a:rPr spc="-100" dirty="0"/>
              <a:t> </a:t>
            </a:r>
            <a:r>
              <a:rPr spc="155" dirty="0"/>
              <a:t>п</a:t>
            </a:r>
            <a:r>
              <a:rPr spc="135" dirty="0"/>
              <a:t>о</a:t>
            </a:r>
            <a:r>
              <a:rPr spc="180" dirty="0"/>
              <a:t>р</a:t>
            </a:r>
            <a:r>
              <a:rPr spc="90" dirty="0"/>
              <a:t>ч</a:t>
            </a:r>
            <a:r>
              <a:rPr spc="135" dirty="0"/>
              <a:t>е</a:t>
            </a:r>
            <a:r>
              <a:rPr spc="-105" dirty="0"/>
              <a:t>,</a:t>
            </a:r>
            <a:r>
              <a:rPr spc="-65" dirty="0"/>
              <a:t> </a:t>
            </a:r>
            <a:r>
              <a:rPr spc="135" dirty="0"/>
              <a:t>уни</a:t>
            </a:r>
            <a:r>
              <a:rPr spc="130" dirty="0"/>
              <a:t>ч</a:t>
            </a:r>
            <a:r>
              <a:rPr spc="100" dirty="0"/>
              <a:t>то</a:t>
            </a:r>
            <a:r>
              <a:rPr spc="140" dirty="0"/>
              <a:t>ж</a:t>
            </a:r>
            <a:r>
              <a:rPr spc="135" dirty="0"/>
              <a:t>е</a:t>
            </a:r>
            <a:r>
              <a:rPr spc="170" dirty="0"/>
              <a:t>нию</a:t>
            </a:r>
            <a:r>
              <a:rPr spc="-114" dirty="0"/>
              <a:t> </a:t>
            </a:r>
            <a:r>
              <a:rPr spc="125" dirty="0"/>
              <a:t>з</a:t>
            </a:r>
            <a:r>
              <a:rPr spc="135" dirty="0"/>
              <a:t>е</a:t>
            </a:r>
            <a:r>
              <a:rPr spc="215" dirty="0"/>
              <a:t>м</a:t>
            </a:r>
            <a:r>
              <a:rPr spc="135" dirty="0"/>
              <a:t>е</a:t>
            </a:r>
            <a:r>
              <a:rPr spc="90" dirty="0"/>
              <a:t>ль  </a:t>
            </a:r>
            <a:r>
              <a:rPr spc="185" dirty="0"/>
              <a:t>и </a:t>
            </a:r>
            <a:r>
              <a:rPr spc="125" dirty="0"/>
              <a:t>почв </a:t>
            </a:r>
            <a:r>
              <a:rPr spc="185" dirty="0"/>
              <a:t>и </a:t>
            </a:r>
            <a:r>
              <a:rPr spc="140" dirty="0"/>
              <a:t>к </a:t>
            </a:r>
            <a:r>
              <a:rPr spc="160" dirty="0"/>
              <a:t>иному </a:t>
            </a:r>
            <a:r>
              <a:rPr spc="135" dirty="0"/>
              <a:t>негативному </a:t>
            </a:r>
            <a:r>
              <a:rPr spc="140" dirty="0"/>
              <a:t> </a:t>
            </a:r>
            <a:r>
              <a:rPr spc="135" dirty="0"/>
              <a:t>воздействию</a:t>
            </a:r>
            <a:r>
              <a:rPr spc="-105" dirty="0"/>
              <a:t> </a:t>
            </a:r>
            <a:r>
              <a:rPr spc="130" dirty="0"/>
              <a:t>на</a:t>
            </a:r>
            <a:r>
              <a:rPr spc="-75" dirty="0"/>
              <a:t> </a:t>
            </a:r>
            <a:r>
              <a:rPr spc="155" dirty="0"/>
              <a:t>земли</a:t>
            </a:r>
            <a:r>
              <a:rPr spc="-70" dirty="0"/>
              <a:t> </a:t>
            </a:r>
            <a:r>
              <a:rPr spc="185" dirty="0"/>
              <a:t>и</a:t>
            </a:r>
            <a:r>
              <a:rPr spc="-70" dirty="0"/>
              <a:t> </a:t>
            </a:r>
            <a:r>
              <a:rPr spc="80" dirty="0"/>
              <a:t>почвы;</a:t>
            </a:r>
          </a:p>
          <a:p>
            <a:pPr marL="299085" marR="160655" indent="-287020">
              <a:lnSpc>
                <a:spcPct val="100000"/>
              </a:lnSpc>
              <a:spcBef>
                <a:spcPts val="1205"/>
              </a:spcBef>
              <a:buChar char="—"/>
              <a:tabLst>
                <a:tab pos="299085" algn="l"/>
                <a:tab pos="299720" algn="l"/>
              </a:tabLst>
            </a:pPr>
            <a:r>
              <a:rPr spc="150" dirty="0"/>
              <a:t>объемы </a:t>
            </a:r>
            <a:r>
              <a:rPr spc="185" dirty="0"/>
              <a:t>и </a:t>
            </a:r>
            <a:r>
              <a:rPr spc="140" dirty="0"/>
              <a:t>периодичность </a:t>
            </a:r>
            <a:r>
              <a:rPr spc="150" dirty="0"/>
              <a:t>внесения </a:t>
            </a:r>
            <a:r>
              <a:rPr spc="155" dirty="0"/>
              <a:t> </a:t>
            </a:r>
            <a:r>
              <a:rPr spc="150" dirty="0"/>
              <a:t>должны </a:t>
            </a:r>
            <a:r>
              <a:rPr spc="120" dirty="0"/>
              <a:t>исключать </a:t>
            </a:r>
            <a:r>
              <a:rPr spc="165" dirty="0"/>
              <a:t>смыв </a:t>
            </a:r>
            <a:r>
              <a:rPr spc="114" dirty="0"/>
              <a:t>питательных </a:t>
            </a:r>
            <a:r>
              <a:rPr spc="-425" dirty="0"/>
              <a:t> </a:t>
            </a:r>
            <a:r>
              <a:rPr spc="130" dirty="0"/>
              <a:t>веществ</a:t>
            </a:r>
            <a:r>
              <a:rPr spc="-100" dirty="0"/>
              <a:t> </a:t>
            </a:r>
            <a:r>
              <a:rPr spc="125" dirty="0"/>
              <a:t>в</a:t>
            </a:r>
            <a:r>
              <a:rPr spc="-65" dirty="0"/>
              <a:t> </a:t>
            </a:r>
            <a:r>
              <a:rPr spc="155" dirty="0"/>
              <a:t>подземные</a:t>
            </a:r>
            <a:r>
              <a:rPr spc="-105" dirty="0"/>
              <a:t> </a:t>
            </a:r>
            <a:r>
              <a:rPr spc="185" dirty="0"/>
              <a:t>и</a:t>
            </a:r>
            <a:r>
              <a:rPr spc="-75" dirty="0"/>
              <a:t> </a:t>
            </a:r>
            <a:r>
              <a:rPr spc="135" dirty="0"/>
              <a:t>поверхностные </a:t>
            </a:r>
            <a:r>
              <a:rPr spc="-425" dirty="0"/>
              <a:t> </a:t>
            </a:r>
            <a:r>
              <a:rPr spc="145" dirty="0"/>
              <a:t>водные</a:t>
            </a:r>
            <a:r>
              <a:rPr spc="-105" dirty="0"/>
              <a:t> </a:t>
            </a:r>
            <a:r>
              <a:rPr spc="85" dirty="0"/>
              <a:t>объекты;</a:t>
            </a:r>
          </a:p>
          <a:p>
            <a:pPr>
              <a:lnSpc>
                <a:spcPct val="100000"/>
              </a:lnSpc>
            </a:pPr>
            <a:endParaRPr sz="1700" dirty="0"/>
          </a:p>
          <a:p>
            <a:pPr marL="441325" marR="842644">
              <a:lnSpc>
                <a:spcPct val="100000"/>
              </a:lnSpc>
              <a:spcBef>
                <a:spcPts val="1465"/>
              </a:spcBef>
            </a:pPr>
            <a:r>
              <a:rPr sz="1200" spc="130" dirty="0">
                <a:solidFill>
                  <a:srgbClr val="24468F"/>
                </a:solidFill>
              </a:rPr>
              <a:t>Внесение </a:t>
            </a:r>
            <a:r>
              <a:rPr sz="1200" spc="145" dirty="0">
                <a:solidFill>
                  <a:srgbClr val="24468F"/>
                </a:solidFill>
              </a:rPr>
              <a:t>и </a:t>
            </a:r>
            <a:r>
              <a:rPr sz="1200" spc="110" dirty="0">
                <a:solidFill>
                  <a:srgbClr val="24468F"/>
                </a:solidFill>
              </a:rPr>
              <a:t>реализация </a:t>
            </a:r>
            <a:r>
              <a:rPr sz="1200" spc="100" dirty="0">
                <a:solidFill>
                  <a:srgbClr val="24468F"/>
                </a:solidFill>
              </a:rPr>
              <a:t>побочных </a:t>
            </a:r>
            <a:r>
              <a:rPr sz="1200" spc="105" dirty="0">
                <a:solidFill>
                  <a:srgbClr val="24468F"/>
                </a:solidFill>
              </a:rPr>
              <a:t> </a:t>
            </a:r>
            <a:r>
              <a:rPr sz="1200" spc="95" dirty="0">
                <a:solidFill>
                  <a:srgbClr val="24468F"/>
                </a:solidFill>
              </a:rPr>
              <a:t>продуктов животноводства </a:t>
            </a:r>
            <a:r>
              <a:rPr sz="1200" spc="100" dirty="0">
                <a:solidFill>
                  <a:srgbClr val="24468F"/>
                </a:solidFill>
              </a:rPr>
              <a:t> </a:t>
            </a:r>
            <a:r>
              <a:rPr sz="1200" spc="90" dirty="0">
                <a:solidFill>
                  <a:srgbClr val="24468F"/>
                </a:solidFill>
              </a:rPr>
              <a:t>осуществляются </a:t>
            </a:r>
            <a:r>
              <a:rPr sz="1200" spc="100" dirty="0">
                <a:solidFill>
                  <a:srgbClr val="24468F"/>
                </a:solidFill>
              </a:rPr>
              <a:t>на </a:t>
            </a:r>
            <a:r>
              <a:rPr sz="1200" spc="120" dirty="0">
                <a:solidFill>
                  <a:srgbClr val="24468F"/>
                </a:solidFill>
              </a:rPr>
              <a:t>основании </a:t>
            </a:r>
            <a:r>
              <a:rPr sz="1200" spc="125" dirty="0">
                <a:solidFill>
                  <a:srgbClr val="24468F"/>
                </a:solidFill>
              </a:rPr>
              <a:t> </a:t>
            </a:r>
            <a:r>
              <a:rPr sz="1200" dirty="0">
                <a:solidFill>
                  <a:srgbClr val="24468F"/>
                </a:solidFill>
              </a:rPr>
              <a:t>т</a:t>
            </a:r>
            <a:r>
              <a:rPr sz="1200" spc="70" dirty="0">
                <a:solidFill>
                  <a:srgbClr val="24468F"/>
                </a:solidFill>
              </a:rPr>
              <a:t>ех</a:t>
            </a:r>
            <a:r>
              <a:rPr sz="1200" spc="135" dirty="0">
                <a:solidFill>
                  <a:srgbClr val="24468F"/>
                </a:solidFill>
              </a:rPr>
              <a:t>н</a:t>
            </a:r>
            <a:r>
              <a:rPr sz="1200" spc="110" dirty="0">
                <a:solidFill>
                  <a:srgbClr val="24468F"/>
                </a:solidFill>
              </a:rPr>
              <a:t>ичес</a:t>
            </a:r>
            <a:r>
              <a:rPr sz="1200" spc="95" dirty="0">
                <a:solidFill>
                  <a:srgbClr val="24468F"/>
                </a:solidFill>
              </a:rPr>
              <a:t>к</a:t>
            </a:r>
            <a:r>
              <a:rPr sz="1200" spc="90" dirty="0">
                <a:solidFill>
                  <a:srgbClr val="24468F"/>
                </a:solidFill>
              </a:rPr>
              <a:t>их</a:t>
            </a:r>
            <a:r>
              <a:rPr sz="1200" spc="-95" dirty="0">
                <a:solidFill>
                  <a:srgbClr val="24468F"/>
                </a:solidFill>
              </a:rPr>
              <a:t> </a:t>
            </a:r>
            <a:r>
              <a:rPr sz="1200" spc="100" dirty="0">
                <a:solidFill>
                  <a:srgbClr val="24468F"/>
                </a:solidFill>
              </a:rPr>
              <a:t>у</a:t>
            </a:r>
            <a:r>
              <a:rPr sz="1200" spc="85" dirty="0">
                <a:solidFill>
                  <a:srgbClr val="24468F"/>
                </a:solidFill>
              </a:rPr>
              <a:t>сл</a:t>
            </a:r>
            <a:r>
              <a:rPr sz="1200" spc="105" dirty="0">
                <a:solidFill>
                  <a:srgbClr val="24468F"/>
                </a:solidFill>
              </a:rPr>
              <a:t>ов</a:t>
            </a:r>
            <a:r>
              <a:rPr sz="1200" spc="60" dirty="0">
                <a:solidFill>
                  <a:srgbClr val="24468F"/>
                </a:solidFill>
              </a:rPr>
              <a:t>ий,</a:t>
            </a:r>
            <a:r>
              <a:rPr sz="1200" spc="-65" dirty="0">
                <a:solidFill>
                  <a:srgbClr val="24468F"/>
                </a:solidFill>
              </a:rPr>
              <a:t> </a:t>
            </a:r>
            <a:r>
              <a:rPr sz="1200" spc="40" dirty="0">
                <a:solidFill>
                  <a:srgbClr val="24468F"/>
                </a:solidFill>
              </a:rPr>
              <a:t>у</a:t>
            </a:r>
            <a:r>
              <a:rPr sz="1200" spc="30" dirty="0">
                <a:solidFill>
                  <a:srgbClr val="24468F"/>
                </a:solidFill>
              </a:rPr>
              <a:t>т</a:t>
            </a:r>
            <a:r>
              <a:rPr sz="1200" spc="120" dirty="0">
                <a:solidFill>
                  <a:srgbClr val="24468F"/>
                </a:solidFill>
              </a:rPr>
              <a:t>вержде</a:t>
            </a:r>
            <a:r>
              <a:rPr sz="1200" spc="100" dirty="0">
                <a:solidFill>
                  <a:srgbClr val="24468F"/>
                </a:solidFill>
              </a:rPr>
              <a:t>н</a:t>
            </a:r>
            <a:r>
              <a:rPr sz="1200" spc="135" dirty="0">
                <a:solidFill>
                  <a:srgbClr val="24468F"/>
                </a:solidFill>
              </a:rPr>
              <a:t>н</a:t>
            </a:r>
            <a:r>
              <a:rPr sz="1200" spc="100" dirty="0">
                <a:solidFill>
                  <a:srgbClr val="24468F"/>
                </a:solidFill>
              </a:rPr>
              <a:t>ы</a:t>
            </a:r>
            <a:r>
              <a:rPr sz="1200" spc="25" dirty="0">
                <a:solidFill>
                  <a:srgbClr val="24468F"/>
                </a:solidFill>
              </a:rPr>
              <a:t>х  </a:t>
            </a:r>
            <a:r>
              <a:rPr sz="1200" spc="90" dirty="0">
                <a:solidFill>
                  <a:srgbClr val="24468F"/>
                </a:solidFill>
              </a:rPr>
              <a:t>их</a:t>
            </a:r>
            <a:r>
              <a:rPr sz="1200" spc="-75" dirty="0">
                <a:solidFill>
                  <a:srgbClr val="24468F"/>
                </a:solidFill>
              </a:rPr>
              <a:t> </a:t>
            </a:r>
            <a:r>
              <a:rPr sz="1200" spc="95" dirty="0">
                <a:solidFill>
                  <a:srgbClr val="24468F"/>
                </a:solidFill>
              </a:rPr>
              <a:t>изготовителем</a:t>
            </a:r>
            <a:endParaRPr sz="1200" dirty="0"/>
          </a:p>
        </p:txBody>
      </p:sp>
      <p:sp>
        <p:nvSpPr>
          <p:cNvPr id="8" name="object 8"/>
          <p:cNvSpPr/>
          <p:nvPr/>
        </p:nvSpPr>
        <p:spPr>
          <a:xfrm>
            <a:off x="1052322" y="5065014"/>
            <a:ext cx="0" cy="1100455"/>
          </a:xfrm>
          <a:custGeom>
            <a:avLst/>
            <a:gdLst/>
            <a:ahLst/>
            <a:cxnLst/>
            <a:rect l="l" t="t" r="r" b="b"/>
            <a:pathLst>
              <a:path h="1100454">
                <a:moveTo>
                  <a:pt x="0" y="0"/>
                </a:moveTo>
                <a:lnTo>
                  <a:pt x="0" y="1100302"/>
                </a:lnTo>
              </a:path>
            </a:pathLst>
          </a:custGeom>
          <a:ln w="19812">
            <a:solidFill>
              <a:srgbClr val="2446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685790" y="1683766"/>
            <a:ext cx="3848100" cy="1885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—"/>
              <a:tabLst>
                <a:tab pos="299085" algn="l"/>
                <a:tab pos="299720" algn="l"/>
              </a:tabLst>
            </a:pPr>
            <a:r>
              <a:rPr sz="1400" spc="125" dirty="0">
                <a:latin typeface="Tahoma"/>
                <a:cs typeface="Tahoma"/>
              </a:rPr>
              <a:t>допускается </a:t>
            </a:r>
            <a:r>
              <a:rPr sz="1400" spc="150" dirty="0">
                <a:latin typeface="Tahoma"/>
                <a:cs typeface="Tahoma"/>
              </a:rPr>
              <a:t>внесение </a:t>
            </a:r>
            <a:r>
              <a:rPr sz="1400" spc="175" dirty="0">
                <a:latin typeface="Tahoma"/>
                <a:cs typeface="Tahoma"/>
              </a:rPr>
              <a:t>при </a:t>
            </a:r>
            <a:r>
              <a:rPr sz="1400" spc="125" dirty="0">
                <a:latin typeface="Tahoma"/>
                <a:cs typeface="Tahoma"/>
              </a:rPr>
              <a:t>высоте 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сне</a:t>
            </a:r>
            <a:r>
              <a:rPr sz="1400" spc="195" dirty="0">
                <a:latin typeface="Tahoma"/>
                <a:cs typeface="Tahoma"/>
              </a:rPr>
              <a:t>ж</a:t>
            </a:r>
            <a:r>
              <a:rPr sz="1400" spc="135" dirty="0">
                <a:latin typeface="Tahoma"/>
                <a:cs typeface="Tahoma"/>
              </a:rPr>
              <a:t>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55" dirty="0">
                <a:latin typeface="Tahoma"/>
                <a:cs typeface="Tahoma"/>
              </a:rPr>
              <a:t>п</a:t>
            </a:r>
            <a:r>
              <a:rPr sz="1400" spc="135" dirty="0">
                <a:latin typeface="Tahoma"/>
                <a:cs typeface="Tahoma"/>
              </a:rPr>
              <a:t>о</a:t>
            </a:r>
            <a:r>
              <a:rPr sz="1400" spc="160" dirty="0">
                <a:latin typeface="Tahoma"/>
                <a:cs typeface="Tahoma"/>
              </a:rPr>
              <a:t>к</a:t>
            </a:r>
            <a:r>
              <a:rPr sz="1400" spc="165" dirty="0">
                <a:latin typeface="Tahoma"/>
                <a:cs typeface="Tahoma"/>
              </a:rPr>
              <a:t>р</a:t>
            </a:r>
            <a:r>
              <a:rPr sz="1400" spc="120" dirty="0">
                <a:latin typeface="Tahoma"/>
                <a:cs typeface="Tahoma"/>
              </a:rPr>
              <a:t>ова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20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сант</a:t>
            </a:r>
            <a:r>
              <a:rPr sz="1400" spc="190" dirty="0">
                <a:latin typeface="Tahoma"/>
                <a:cs typeface="Tahoma"/>
              </a:rPr>
              <a:t>и</a:t>
            </a:r>
            <a:r>
              <a:rPr sz="1400" spc="210" dirty="0">
                <a:latin typeface="Tahoma"/>
                <a:cs typeface="Tahoma"/>
              </a:rPr>
              <a:t>м</a:t>
            </a:r>
            <a:r>
              <a:rPr sz="1400" spc="135" dirty="0">
                <a:latin typeface="Tahoma"/>
                <a:cs typeface="Tahoma"/>
              </a:rPr>
              <a:t>е</a:t>
            </a:r>
            <a:r>
              <a:rPr sz="1400" spc="105" dirty="0">
                <a:latin typeface="Tahoma"/>
                <a:cs typeface="Tahoma"/>
              </a:rPr>
              <a:t>т</a:t>
            </a:r>
            <a:r>
              <a:rPr sz="1400" spc="114" dirty="0">
                <a:latin typeface="Tahoma"/>
                <a:cs typeface="Tahoma"/>
              </a:rPr>
              <a:t>р</a:t>
            </a:r>
            <a:r>
              <a:rPr sz="1400" spc="135" dirty="0">
                <a:latin typeface="Tahoma"/>
                <a:cs typeface="Tahoma"/>
              </a:rPr>
              <a:t>ов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и  </a:t>
            </a:r>
            <a:r>
              <a:rPr sz="1400" spc="160" dirty="0">
                <a:latin typeface="Tahoma"/>
                <a:cs typeface="Tahoma"/>
              </a:rPr>
              <a:t>менее </a:t>
            </a:r>
            <a:r>
              <a:rPr sz="1400" spc="175" dirty="0">
                <a:latin typeface="Tahoma"/>
                <a:cs typeface="Tahoma"/>
              </a:rPr>
              <a:t>при </a:t>
            </a:r>
            <a:r>
              <a:rPr sz="1400" spc="145" dirty="0">
                <a:latin typeface="Tahoma"/>
                <a:cs typeface="Tahoma"/>
              </a:rPr>
              <a:t>условии исключения </a:t>
            </a:r>
            <a:r>
              <a:rPr sz="1400" spc="150" dirty="0">
                <a:latin typeface="Tahoma"/>
                <a:cs typeface="Tahoma"/>
              </a:rPr>
              <a:t> смыва </a:t>
            </a:r>
            <a:r>
              <a:rPr sz="1400" spc="114" dirty="0">
                <a:latin typeface="Tahoma"/>
                <a:cs typeface="Tahoma"/>
              </a:rPr>
              <a:t>питательных </a:t>
            </a:r>
            <a:r>
              <a:rPr sz="1400" spc="130" dirty="0">
                <a:latin typeface="Tahoma"/>
                <a:cs typeface="Tahoma"/>
              </a:rPr>
              <a:t>веществ </a:t>
            </a:r>
            <a:r>
              <a:rPr sz="1400" spc="125" dirty="0">
                <a:latin typeface="Tahoma"/>
                <a:cs typeface="Tahoma"/>
              </a:rPr>
              <a:t>в 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подз</a:t>
            </a:r>
            <a:r>
              <a:rPr sz="1400" spc="130" dirty="0">
                <a:latin typeface="Tahoma"/>
                <a:cs typeface="Tahoma"/>
              </a:rPr>
              <a:t>е</a:t>
            </a:r>
            <a:r>
              <a:rPr sz="1400" spc="220" dirty="0">
                <a:latin typeface="Tahoma"/>
                <a:cs typeface="Tahoma"/>
              </a:rPr>
              <a:t>м</a:t>
            </a:r>
            <a:r>
              <a:rPr sz="1400" spc="155" dirty="0">
                <a:latin typeface="Tahoma"/>
                <a:cs typeface="Tahoma"/>
              </a:rPr>
              <a:t>ные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85" dirty="0">
                <a:latin typeface="Tahoma"/>
                <a:cs typeface="Tahoma"/>
              </a:rPr>
              <a:t>и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50" dirty="0">
                <a:latin typeface="Tahoma"/>
                <a:cs typeface="Tahoma"/>
              </a:rPr>
              <a:t>пове</a:t>
            </a:r>
            <a:r>
              <a:rPr sz="1400" spc="145" dirty="0">
                <a:latin typeface="Tahoma"/>
                <a:cs typeface="Tahoma"/>
              </a:rPr>
              <a:t>р</a:t>
            </a:r>
            <a:r>
              <a:rPr sz="1400" spc="114" dirty="0">
                <a:latin typeface="Tahoma"/>
                <a:cs typeface="Tahoma"/>
              </a:rPr>
              <a:t>хнос</a:t>
            </a:r>
            <a:r>
              <a:rPr sz="1400" spc="105" dirty="0">
                <a:latin typeface="Tahoma"/>
                <a:cs typeface="Tahoma"/>
              </a:rPr>
              <a:t>т</a:t>
            </a:r>
            <a:r>
              <a:rPr sz="1400" spc="155" dirty="0">
                <a:latin typeface="Tahoma"/>
                <a:cs typeface="Tahoma"/>
              </a:rPr>
              <a:t>ные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вод</a:t>
            </a:r>
            <a:r>
              <a:rPr sz="1400" spc="125" dirty="0">
                <a:latin typeface="Tahoma"/>
                <a:cs typeface="Tahoma"/>
              </a:rPr>
              <a:t>ные  </a:t>
            </a:r>
            <a:r>
              <a:rPr sz="1400" spc="85" dirty="0">
                <a:latin typeface="Tahoma"/>
                <a:cs typeface="Tahoma"/>
              </a:rPr>
              <a:t>объекты;</a:t>
            </a:r>
            <a:endParaRPr sz="14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har char="—"/>
              <a:tabLst>
                <a:tab pos="299085" algn="l"/>
                <a:tab pos="299720" algn="l"/>
              </a:tabLst>
            </a:pPr>
            <a:r>
              <a:rPr sz="1400" spc="130" dirty="0">
                <a:latin typeface="Tahoma"/>
                <a:cs typeface="Tahoma"/>
              </a:rPr>
              <a:t>на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c/х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угодья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—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посредством</a:t>
            </a:r>
            <a:endParaRPr sz="14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spc="180" dirty="0">
                <a:latin typeface="Tahoma"/>
                <a:cs typeface="Tahoma"/>
              </a:rPr>
              <a:t>р</a:t>
            </a:r>
            <a:r>
              <a:rPr sz="1400" spc="125" dirty="0">
                <a:latin typeface="Tahoma"/>
                <a:cs typeface="Tahoma"/>
              </a:rPr>
              <a:t>ав</a:t>
            </a:r>
            <a:r>
              <a:rPr sz="1400" spc="140" dirty="0">
                <a:latin typeface="Tahoma"/>
                <a:cs typeface="Tahoma"/>
              </a:rPr>
              <a:t>н</a:t>
            </a:r>
            <a:r>
              <a:rPr sz="1400" spc="165" dirty="0">
                <a:latin typeface="Tahoma"/>
                <a:cs typeface="Tahoma"/>
              </a:rPr>
              <a:t>о</a:t>
            </a:r>
            <a:r>
              <a:rPr sz="1400" spc="190" dirty="0">
                <a:latin typeface="Tahoma"/>
                <a:cs typeface="Tahoma"/>
              </a:rPr>
              <a:t>м</a:t>
            </a:r>
            <a:r>
              <a:rPr sz="1400" spc="130" dirty="0">
                <a:latin typeface="Tahoma"/>
                <a:cs typeface="Tahoma"/>
              </a:rPr>
              <a:t>е</a:t>
            </a:r>
            <a:r>
              <a:rPr sz="1400" spc="180" dirty="0">
                <a:latin typeface="Tahoma"/>
                <a:cs typeface="Tahoma"/>
              </a:rPr>
              <a:t>р</a:t>
            </a:r>
            <a:r>
              <a:rPr sz="1400" spc="135" dirty="0">
                <a:latin typeface="Tahoma"/>
                <a:cs typeface="Tahoma"/>
              </a:rPr>
              <a:t>ного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вн</a:t>
            </a:r>
            <a:r>
              <a:rPr sz="1400" spc="130" dirty="0">
                <a:latin typeface="Tahoma"/>
                <a:cs typeface="Tahoma"/>
              </a:rPr>
              <a:t>е</a:t>
            </a:r>
            <a:r>
              <a:rPr sz="1400" spc="150" dirty="0">
                <a:latin typeface="Tahoma"/>
                <a:cs typeface="Tahoma"/>
              </a:rPr>
              <a:t>сения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50" dirty="0">
                <a:latin typeface="Tahoma"/>
                <a:cs typeface="Tahoma"/>
              </a:rPr>
              <a:t>по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50" dirty="0">
                <a:latin typeface="Tahoma"/>
                <a:cs typeface="Tahoma"/>
              </a:rPr>
              <a:t>площади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2477" y="3997579"/>
            <a:ext cx="198373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п</a:t>
            </a:r>
            <a:r>
              <a:rPr sz="1200" spc="85" dirty="0">
                <a:solidFill>
                  <a:srgbClr val="24468F"/>
                </a:solidFill>
                <a:latin typeface="Tahoma"/>
                <a:cs typeface="Tahoma"/>
              </a:rPr>
              <a:t>уска</a:t>
            </a:r>
            <a:r>
              <a:rPr sz="1200" spc="80" dirty="0">
                <a:solidFill>
                  <a:srgbClr val="24468F"/>
                </a:solidFill>
                <a:latin typeface="Tahoma"/>
                <a:cs typeface="Tahoma"/>
              </a:rPr>
              <a:t>ет</a:t>
            </a:r>
            <a:r>
              <a:rPr sz="1200" spc="70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200" spc="90" dirty="0">
                <a:solidFill>
                  <a:srgbClr val="24468F"/>
                </a:solidFill>
                <a:latin typeface="Tahoma"/>
                <a:cs typeface="Tahoma"/>
              </a:rPr>
              <a:t>я</a:t>
            </a:r>
            <a:r>
              <a:rPr sz="1200" spc="-5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20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200" spc="130" dirty="0">
                <a:solidFill>
                  <a:srgbClr val="24468F"/>
                </a:solidFill>
                <a:latin typeface="Tahoma"/>
                <a:cs typeface="Tahoma"/>
              </a:rPr>
              <a:t>еменн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200" spc="80" dirty="0">
                <a:solidFill>
                  <a:srgbClr val="24468F"/>
                </a:solidFill>
                <a:latin typeface="Tahoma"/>
                <a:cs typeface="Tahoma"/>
              </a:rPr>
              <a:t>е  </a:t>
            </a: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размещение </a:t>
            </a:r>
            <a:r>
              <a:rPr sz="1200" spc="105" dirty="0">
                <a:solidFill>
                  <a:srgbClr val="24468F"/>
                </a:solidFill>
                <a:latin typeface="Tahoma"/>
                <a:cs typeface="Tahoma"/>
              </a:rPr>
              <a:t>твердой 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 фракции </a:t>
            </a:r>
            <a:r>
              <a:rPr sz="1200" spc="100" dirty="0">
                <a:solidFill>
                  <a:srgbClr val="24468F"/>
                </a:solidFill>
                <a:latin typeface="Tahoma"/>
                <a:cs typeface="Tahoma"/>
              </a:rPr>
              <a:t>в 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поле </a:t>
            </a:r>
            <a:r>
              <a:rPr sz="1200" spc="120" dirty="0">
                <a:solidFill>
                  <a:srgbClr val="24468F"/>
                </a:solidFill>
                <a:latin typeface="Tahoma"/>
                <a:cs typeface="Tahoma"/>
              </a:rPr>
              <a:t>перед </a:t>
            </a: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200" spc="114" dirty="0">
                <a:solidFill>
                  <a:srgbClr val="24468F"/>
                </a:solidFill>
                <a:latin typeface="Tahoma"/>
                <a:cs typeface="Tahoma"/>
              </a:rPr>
              <a:t>есе</a:t>
            </a:r>
            <a:r>
              <a:rPr sz="1200" spc="13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200" spc="125" dirty="0">
                <a:solidFill>
                  <a:srgbClr val="24468F"/>
                </a:solidFill>
                <a:latin typeface="Tahoma"/>
                <a:cs typeface="Tahoma"/>
              </a:rPr>
              <a:t>ие</a:t>
            </a:r>
            <a:r>
              <a:rPr sz="1200" spc="180" dirty="0">
                <a:solidFill>
                  <a:srgbClr val="24468F"/>
                </a:solidFill>
                <a:latin typeface="Tahoma"/>
                <a:cs typeface="Tahoma"/>
              </a:rPr>
              <a:t>м</a:t>
            </a:r>
            <a:r>
              <a:rPr sz="1200" spc="-10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3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200" spc="-6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24468F"/>
                </a:solidFill>
                <a:latin typeface="Tahoma"/>
                <a:cs typeface="Tahoma"/>
              </a:rPr>
              <a:t>бо</a:t>
            </a:r>
            <a:r>
              <a:rPr sz="1200" spc="100" dirty="0">
                <a:solidFill>
                  <a:srgbClr val="24468F"/>
                </a:solidFill>
                <a:latin typeface="Tahoma"/>
                <a:cs typeface="Tahoma"/>
              </a:rPr>
              <a:t>лее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24468F"/>
                </a:solidFill>
                <a:latin typeface="Tahoma"/>
                <a:cs typeface="Tahoma"/>
              </a:rPr>
              <a:t>5</a:t>
            </a:r>
            <a:r>
              <a:rPr sz="120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45" dirty="0">
                <a:solidFill>
                  <a:srgbClr val="24468F"/>
                </a:solidFill>
                <a:latin typeface="Tahoma"/>
                <a:cs typeface="Tahoma"/>
              </a:rPr>
              <a:t>ме</a:t>
            </a:r>
            <a:r>
              <a:rPr sz="1200" spc="105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200" spc="110" dirty="0">
                <a:solidFill>
                  <a:srgbClr val="24468F"/>
                </a:solidFill>
                <a:latin typeface="Tahoma"/>
                <a:cs typeface="Tahoma"/>
              </a:rPr>
              <a:t>яцев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68746" y="3914394"/>
            <a:ext cx="0" cy="1100455"/>
          </a:xfrm>
          <a:custGeom>
            <a:avLst/>
            <a:gdLst/>
            <a:ahLst/>
            <a:cxnLst/>
            <a:rect l="l" t="t" r="r" b="b"/>
            <a:pathLst>
              <a:path h="1100454">
                <a:moveTo>
                  <a:pt x="0" y="0"/>
                </a:moveTo>
                <a:lnTo>
                  <a:pt x="0" y="1100327"/>
                </a:lnTo>
              </a:path>
            </a:pathLst>
          </a:custGeom>
          <a:ln w="19812">
            <a:solidFill>
              <a:srgbClr val="2446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10</a:t>
            </a:fld>
            <a:endParaRPr spc="-35" dirty="0"/>
          </a:p>
        </p:txBody>
      </p:sp>
      <p:pic>
        <p:nvPicPr>
          <p:cNvPr id="15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1400" y="76200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952" y="5049011"/>
            <a:ext cx="8002905" cy="1280160"/>
          </a:xfrm>
          <a:custGeom>
            <a:avLst/>
            <a:gdLst/>
            <a:ahLst/>
            <a:cxnLst/>
            <a:rect l="l" t="t" r="r" b="b"/>
            <a:pathLst>
              <a:path w="8002905" h="1280160">
                <a:moveTo>
                  <a:pt x="7522464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59"/>
                </a:lnTo>
                <a:lnTo>
                  <a:pt x="0" y="1066800"/>
                </a:lnTo>
                <a:lnTo>
                  <a:pt x="5633" y="1115719"/>
                </a:lnTo>
                <a:lnTo>
                  <a:pt x="21682" y="1160628"/>
                </a:lnTo>
                <a:lnTo>
                  <a:pt x="46866" y="1200243"/>
                </a:lnTo>
                <a:lnTo>
                  <a:pt x="79905" y="1233285"/>
                </a:lnTo>
                <a:lnTo>
                  <a:pt x="119520" y="1258472"/>
                </a:lnTo>
                <a:lnTo>
                  <a:pt x="164432" y="1274524"/>
                </a:lnTo>
                <a:lnTo>
                  <a:pt x="213360" y="1280160"/>
                </a:lnTo>
                <a:lnTo>
                  <a:pt x="7522464" y="1280160"/>
                </a:lnTo>
                <a:lnTo>
                  <a:pt x="7571391" y="1274524"/>
                </a:lnTo>
                <a:lnTo>
                  <a:pt x="7616303" y="1258472"/>
                </a:lnTo>
                <a:lnTo>
                  <a:pt x="7655918" y="1233285"/>
                </a:lnTo>
                <a:lnTo>
                  <a:pt x="7688957" y="1200243"/>
                </a:lnTo>
                <a:lnTo>
                  <a:pt x="7714141" y="1160628"/>
                </a:lnTo>
                <a:lnTo>
                  <a:pt x="7730190" y="1115719"/>
                </a:lnTo>
                <a:lnTo>
                  <a:pt x="7735824" y="1066800"/>
                </a:lnTo>
                <a:lnTo>
                  <a:pt x="8002905" y="773722"/>
                </a:lnTo>
                <a:lnTo>
                  <a:pt x="7735824" y="746760"/>
                </a:lnTo>
                <a:lnTo>
                  <a:pt x="7735824" y="213359"/>
                </a:lnTo>
                <a:lnTo>
                  <a:pt x="7730190" y="164432"/>
                </a:lnTo>
                <a:lnTo>
                  <a:pt x="7714141" y="119520"/>
                </a:lnTo>
                <a:lnTo>
                  <a:pt x="7688957" y="79905"/>
                </a:lnTo>
                <a:lnTo>
                  <a:pt x="7655918" y="46866"/>
                </a:lnTo>
                <a:lnTo>
                  <a:pt x="7616303" y="21682"/>
                </a:lnTo>
                <a:lnTo>
                  <a:pt x="7571391" y="5633"/>
                </a:lnTo>
                <a:lnTo>
                  <a:pt x="752246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83654" y="5049011"/>
            <a:ext cx="3218180" cy="1280160"/>
          </a:xfrm>
          <a:custGeom>
            <a:avLst/>
            <a:gdLst/>
            <a:ahLst/>
            <a:cxnLst/>
            <a:rect l="l" t="t" r="r" b="b"/>
            <a:pathLst>
              <a:path w="3218179" h="1280160">
                <a:moveTo>
                  <a:pt x="3218141" y="1066800"/>
                </a:moveTo>
                <a:lnTo>
                  <a:pt x="165569" y="1066800"/>
                </a:lnTo>
                <a:lnTo>
                  <a:pt x="171205" y="1115719"/>
                </a:lnTo>
                <a:lnTo>
                  <a:pt x="187256" y="1160628"/>
                </a:lnTo>
                <a:lnTo>
                  <a:pt x="212444" y="1200243"/>
                </a:lnTo>
                <a:lnTo>
                  <a:pt x="245486" y="1233285"/>
                </a:lnTo>
                <a:lnTo>
                  <a:pt x="285101" y="1258472"/>
                </a:lnTo>
                <a:lnTo>
                  <a:pt x="330009" y="1274524"/>
                </a:lnTo>
                <a:lnTo>
                  <a:pt x="378929" y="1280160"/>
                </a:lnTo>
                <a:lnTo>
                  <a:pt x="3004781" y="1280160"/>
                </a:lnTo>
                <a:lnTo>
                  <a:pt x="3053709" y="1274524"/>
                </a:lnTo>
                <a:lnTo>
                  <a:pt x="3098621" y="1258472"/>
                </a:lnTo>
                <a:lnTo>
                  <a:pt x="3138236" y="1233285"/>
                </a:lnTo>
                <a:lnTo>
                  <a:pt x="3171275" y="1200243"/>
                </a:lnTo>
                <a:lnTo>
                  <a:pt x="3196459" y="1160628"/>
                </a:lnTo>
                <a:lnTo>
                  <a:pt x="3212507" y="1115719"/>
                </a:lnTo>
                <a:lnTo>
                  <a:pt x="3218141" y="1066800"/>
                </a:lnTo>
                <a:close/>
              </a:path>
              <a:path w="3218179" h="1280160">
                <a:moveTo>
                  <a:pt x="3004781" y="0"/>
                </a:moveTo>
                <a:lnTo>
                  <a:pt x="378929" y="0"/>
                </a:lnTo>
                <a:lnTo>
                  <a:pt x="330009" y="5633"/>
                </a:lnTo>
                <a:lnTo>
                  <a:pt x="285101" y="21682"/>
                </a:lnTo>
                <a:lnTo>
                  <a:pt x="245486" y="46866"/>
                </a:lnTo>
                <a:lnTo>
                  <a:pt x="212444" y="79905"/>
                </a:lnTo>
                <a:lnTo>
                  <a:pt x="187256" y="119520"/>
                </a:lnTo>
                <a:lnTo>
                  <a:pt x="171205" y="164432"/>
                </a:lnTo>
                <a:lnTo>
                  <a:pt x="165569" y="213359"/>
                </a:lnTo>
                <a:lnTo>
                  <a:pt x="165569" y="746760"/>
                </a:lnTo>
                <a:lnTo>
                  <a:pt x="0" y="1082230"/>
                </a:lnTo>
                <a:lnTo>
                  <a:pt x="165569" y="1066800"/>
                </a:lnTo>
                <a:lnTo>
                  <a:pt x="3218141" y="1066800"/>
                </a:lnTo>
                <a:lnTo>
                  <a:pt x="3218141" y="213359"/>
                </a:lnTo>
                <a:lnTo>
                  <a:pt x="3212507" y="164432"/>
                </a:lnTo>
                <a:lnTo>
                  <a:pt x="3196459" y="119520"/>
                </a:lnTo>
                <a:lnTo>
                  <a:pt x="3171275" y="79905"/>
                </a:lnTo>
                <a:lnTo>
                  <a:pt x="3138236" y="46866"/>
                </a:lnTo>
                <a:lnTo>
                  <a:pt x="3098621" y="21682"/>
                </a:lnTo>
                <a:lnTo>
                  <a:pt x="3053709" y="5633"/>
                </a:lnTo>
                <a:lnTo>
                  <a:pt x="3004781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806952" y="4472940"/>
            <a:ext cx="8002905" cy="469900"/>
          </a:xfrm>
          <a:custGeom>
            <a:avLst/>
            <a:gdLst/>
            <a:ahLst/>
            <a:cxnLst/>
            <a:rect l="l" t="t" r="r" b="b"/>
            <a:pathLst>
              <a:path w="8002905" h="469900">
                <a:moveTo>
                  <a:pt x="7657592" y="0"/>
                </a:moveTo>
                <a:lnTo>
                  <a:pt x="78232" y="0"/>
                </a:lnTo>
                <a:lnTo>
                  <a:pt x="47791" y="6151"/>
                </a:lnTo>
                <a:lnTo>
                  <a:pt x="22923" y="22923"/>
                </a:lnTo>
                <a:lnTo>
                  <a:pt x="6151" y="47791"/>
                </a:lnTo>
                <a:lnTo>
                  <a:pt x="0" y="78232"/>
                </a:lnTo>
                <a:lnTo>
                  <a:pt x="0" y="391160"/>
                </a:lnTo>
                <a:lnTo>
                  <a:pt x="6151" y="421600"/>
                </a:lnTo>
                <a:lnTo>
                  <a:pt x="22923" y="446468"/>
                </a:lnTo>
                <a:lnTo>
                  <a:pt x="47791" y="463240"/>
                </a:lnTo>
                <a:lnTo>
                  <a:pt x="78232" y="469392"/>
                </a:lnTo>
                <a:lnTo>
                  <a:pt x="7657592" y="469392"/>
                </a:lnTo>
                <a:lnTo>
                  <a:pt x="7688032" y="463240"/>
                </a:lnTo>
                <a:lnTo>
                  <a:pt x="7712900" y="446468"/>
                </a:lnTo>
                <a:lnTo>
                  <a:pt x="7729672" y="421600"/>
                </a:lnTo>
                <a:lnTo>
                  <a:pt x="7735824" y="391160"/>
                </a:lnTo>
                <a:lnTo>
                  <a:pt x="8002905" y="283718"/>
                </a:lnTo>
                <a:lnTo>
                  <a:pt x="7735824" y="273812"/>
                </a:lnTo>
                <a:lnTo>
                  <a:pt x="7735824" y="78232"/>
                </a:lnTo>
                <a:lnTo>
                  <a:pt x="7729672" y="47791"/>
                </a:lnTo>
                <a:lnTo>
                  <a:pt x="7712900" y="22923"/>
                </a:lnTo>
                <a:lnTo>
                  <a:pt x="7688032" y="6151"/>
                </a:lnTo>
                <a:lnTo>
                  <a:pt x="7657592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3654" y="4472940"/>
            <a:ext cx="3218180" cy="469900"/>
          </a:xfrm>
          <a:custGeom>
            <a:avLst/>
            <a:gdLst/>
            <a:ahLst/>
            <a:cxnLst/>
            <a:rect l="l" t="t" r="r" b="b"/>
            <a:pathLst>
              <a:path w="3218179" h="469900">
                <a:moveTo>
                  <a:pt x="3218141" y="391160"/>
                </a:moveTo>
                <a:lnTo>
                  <a:pt x="165569" y="391160"/>
                </a:lnTo>
                <a:lnTo>
                  <a:pt x="171717" y="421600"/>
                </a:lnTo>
                <a:lnTo>
                  <a:pt x="188483" y="446468"/>
                </a:lnTo>
                <a:lnTo>
                  <a:pt x="213350" y="463240"/>
                </a:lnTo>
                <a:lnTo>
                  <a:pt x="243801" y="469392"/>
                </a:lnTo>
                <a:lnTo>
                  <a:pt x="3139909" y="469392"/>
                </a:lnTo>
                <a:lnTo>
                  <a:pt x="3170350" y="463240"/>
                </a:lnTo>
                <a:lnTo>
                  <a:pt x="3195218" y="446468"/>
                </a:lnTo>
                <a:lnTo>
                  <a:pt x="3211990" y="421600"/>
                </a:lnTo>
                <a:lnTo>
                  <a:pt x="3218141" y="391160"/>
                </a:lnTo>
                <a:close/>
              </a:path>
              <a:path w="3218179" h="469900">
                <a:moveTo>
                  <a:pt x="3139909" y="0"/>
                </a:moveTo>
                <a:lnTo>
                  <a:pt x="243801" y="0"/>
                </a:lnTo>
                <a:lnTo>
                  <a:pt x="213350" y="6151"/>
                </a:lnTo>
                <a:lnTo>
                  <a:pt x="188483" y="22923"/>
                </a:lnTo>
                <a:lnTo>
                  <a:pt x="171717" y="47791"/>
                </a:lnTo>
                <a:lnTo>
                  <a:pt x="165569" y="78232"/>
                </a:lnTo>
                <a:lnTo>
                  <a:pt x="165569" y="273812"/>
                </a:lnTo>
                <a:lnTo>
                  <a:pt x="0" y="396875"/>
                </a:lnTo>
                <a:lnTo>
                  <a:pt x="165569" y="391160"/>
                </a:lnTo>
                <a:lnTo>
                  <a:pt x="3218141" y="391160"/>
                </a:lnTo>
                <a:lnTo>
                  <a:pt x="3218141" y="78232"/>
                </a:lnTo>
                <a:lnTo>
                  <a:pt x="3211990" y="47791"/>
                </a:lnTo>
                <a:lnTo>
                  <a:pt x="3195218" y="22923"/>
                </a:lnTo>
                <a:lnTo>
                  <a:pt x="3170350" y="6151"/>
                </a:lnTo>
                <a:lnTo>
                  <a:pt x="3139909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06952" y="3898391"/>
            <a:ext cx="8002905" cy="469900"/>
          </a:xfrm>
          <a:custGeom>
            <a:avLst/>
            <a:gdLst/>
            <a:ahLst/>
            <a:cxnLst/>
            <a:rect l="l" t="t" r="r" b="b"/>
            <a:pathLst>
              <a:path w="8002905" h="469900">
                <a:moveTo>
                  <a:pt x="7657592" y="0"/>
                </a:moveTo>
                <a:lnTo>
                  <a:pt x="78232" y="0"/>
                </a:lnTo>
                <a:lnTo>
                  <a:pt x="47791" y="6151"/>
                </a:lnTo>
                <a:lnTo>
                  <a:pt x="22923" y="22923"/>
                </a:lnTo>
                <a:lnTo>
                  <a:pt x="6151" y="47791"/>
                </a:lnTo>
                <a:lnTo>
                  <a:pt x="0" y="78231"/>
                </a:lnTo>
                <a:lnTo>
                  <a:pt x="0" y="391159"/>
                </a:lnTo>
                <a:lnTo>
                  <a:pt x="6151" y="421600"/>
                </a:lnTo>
                <a:lnTo>
                  <a:pt x="22923" y="446468"/>
                </a:lnTo>
                <a:lnTo>
                  <a:pt x="47791" y="463240"/>
                </a:lnTo>
                <a:lnTo>
                  <a:pt x="78232" y="469391"/>
                </a:lnTo>
                <a:lnTo>
                  <a:pt x="7657592" y="469391"/>
                </a:lnTo>
                <a:lnTo>
                  <a:pt x="7688032" y="463240"/>
                </a:lnTo>
                <a:lnTo>
                  <a:pt x="7712900" y="446468"/>
                </a:lnTo>
                <a:lnTo>
                  <a:pt x="7729672" y="421600"/>
                </a:lnTo>
                <a:lnTo>
                  <a:pt x="7735824" y="391159"/>
                </a:lnTo>
                <a:lnTo>
                  <a:pt x="8002905" y="283717"/>
                </a:lnTo>
                <a:lnTo>
                  <a:pt x="7735824" y="273811"/>
                </a:lnTo>
                <a:lnTo>
                  <a:pt x="7735824" y="78231"/>
                </a:lnTo>
                <a:lnTo>
                  <a:pt x="7729672" y="47791"/>
                </a:lnTo>
                <a:lnTo>
                  <a:pt x="7712900" y="22923"/>
                </a:lnTo>
                <a:lnTo>
                  <a:pt x="7688032" y="6151"/>
                </a:lnTo>
                <a:lnTo>
                  <a:pt x="7657592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83654" y="3898391"/>
            <a:ext cx="3218180" cy="469900"/>
          </a:xfrm>
          <a:custGeom>
            <a:avLst/>
            <a:gdLst/>
            <a:ahLst/>
            <a:cxnLst/>
            <a:rect l="l" t="t" r="r" b="b"/>
            <a:pathLst>
              <a:path w="3218179" h="469900">
                <a:moveTo>
                  <a:pt x="3218141" y="391159"/>
                </a:moveTo>
                <a:lnTo>
                  <a:pt x="165569" y="391159"/>
                </a:lnTo>
                <a:lnTo>
                  <a:pt x="171717" y="421600"/>
                </a:lnTo>
                <a:lnTo>
                  <a:pt x="188483" y="446468"/>
                </a:lnTo>
                <a:lnTo>
                  <a:pt x="213350" y="463240"/>
                </a:lnTo>
                <a:lnTo>
                  <a:pt x="243801" y="469391"/>
                </a:lnTo>
                <a:lnTo>
                  <a:pt x="3139909" y="469391"/>
                </a:lnTo>
                <a:lnTo>
                  <a:pt x="3170350" y="463240"/>
                </a:lnTo>
                <a:lnTo>
                  <a:pt x="3195218" y="446468"/>
                </a:lnTo>
                <a:lnTo>
                  <a:pt x="3211990" y="421600"/>
                </a:lnTo>
                <a:lnTo>
                  <a:pt x="3218141" y="391159"/>
                </a:lnTo>
                <a:close/>
              </a:path>
              <a:path w="3218179" h="469900">
                <a:moveTo>
                  <a:pt x="3139909" y="0"/>
                </a:moveTo>
                <a:lnTo>
                  <a:pt x="243801" y="0"/>
                </a:lnTo>
                <a:lnTo>
                  <a:pt x="213350" y="6151"/>
                </a:lnTo>
                <a:lnTo>
                  <a:pt x="188483" y="22923"/>
                </a:lnTo>
                <a:lnTo>
                  <a:pt x="171717" y="47791"/>
                </a:lnTo>
                <a:lnTo>
                  <a:pt x="165569" y="78231"/>
                </a:lnTo>
                <a:lnTo>
                  <a:pt x="165569" y="273811"/>
                </a:lnTo>
                <a:lnTo>
                  <a:pt x="0" y="396874"/>
                </a:lnTo>
                <a:lnTo>
                  <a:pt x="165569" y="391159"/>
                </a:lnTo>
                <a:lnTo>
                  <a:pt x="3218141" y="391159"/>
                </a:lnTo>
                <a:lnTo>
                  <a:pt x="3218141" y="78231"/>
                </a:lnTo>
                <a:lnTo>
                  <a:pt x="3211990" y="47791"/>
                </a:lnTo>
                <a:lnTo>
                  <a:pt x="3195218" y="22923"/>
                </a:lnTo>
                <a:lnTo>
                  <a:pt x="3170350" y="6151"/>
                </a:lnTo>
                <a:lnTo>
                  <a:pt x="3139909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806952" y="3136392"/>
            <a:ext cx="8002905" cy="657225"/>
          </a:xfrm>
          <a:custGeom>
            <a:avLst/>
            <a:gdLst/>
            <a:ahLst/>
            <a:cxnLst/>
            <a:rect l="l" t="t" r="r" b="b"/>
            <a:pathLst>
              <a:path w="8002905" h="657225">
                <a:moveTo>
                  <a:pt x="7626350" y="0"/>
                </a:moveTo>
                <a:lnTo>
                  <a:pt x="109474" y="0"/>
                </a:lnTo>
                <a:lnTo>
                  <a:pt x="66865" y="8604"/>
                </a:lnTo>
                <a:lnTo>
                  <a:pt x="32067" y="32067"/>
                </a:lnTo>
                <a:lnTo>
                  <a:pt x="8604" y="66865"/>
                </a:lnTo>
                <a:lnTo>
                  <a:pt x="0" y="109474"/>
                </a:lnTo>
                <a:lnTo>
                  <a:pt x="0" y="547370"/>
                </a:lnTo>
                <a:lnTo>
                  <a:pt x="8604" y="589978"/>
                </a:lnTo>
                <a:lnTo>
                  <a:pt x="32067" y="624776"/>
                </a:lnTo>
                <a:lnTo>
                  <a:pt x="66865" y="648239"/>
                </a:lnTo>
                <a:lnTo>
                  <a:pt x="109474" y="656844"/>
                </a:lnTo>
                <a:lnTo>
                  <a:pt x="7626350" y="656844"/>
                </a:lnTo>
                <a:lnTo>
                  <a:pt x="7668958" y="648239"/>
                </a:lnTo>
                <a:lnTo>
                  <a:pt x="7703756" y="624776"/>
                </a:lnTo>
                <a:lnTo>
                  <a:pt x="7727219" y="589978"/>
                </a:lnTo>
                <a:lnTo>
                  <a:pt x="7735824" y="547370"/>
                </a:lnTo>
                <a:lnTo>
                  <a:pt x="8002905" y="397002"/>
                </a:lnTo>
                <a:lnTo>
                  <a:pt x="7735824" y="383159"/>
                </a:lnTo>
                <a:lnTo>
                  <a:pt x="7735824" y="109474"/>
                </a:lnTo>
                <a:lnTo>
                  <a:pt x="7727219" y="66865"/>
                </a:lnTo>
                <a:lnTo>
                  <a:pt x="7703756" y="32067"/>
                </a:lnTo>
                <a:lnTo>
                  <a:pt x="7668958" y="8604"/>
                </a:lnTo>
                <a:lnTo>
                  <a:pt x="762635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83654" y="3136392"/>
            <a:ext cx="3218180" cy="657225"/>
          </a:xfrm>
          <a:custGeom>
            <a:avLst/>
            <a:gdLst/>
            <a:ahLst/>
            <a:cxnLst/>
            <a:rect l="l" t="t" r="r" b="b"/>
            <a:pathLst>
              <a:path w="3218179" h="657225">
                <a:moveTo>
                  <a:pt x="3218141" y="547370"/>
                </a:moveTo>
                <a:lnTo>
                  <a:pt x="165569" y="547370"/>
                </a:lnTo>
                <a:lnTo>
                  <a:pt x="174172" y="589978"/>
                </a:lnTo>
                <a:lnTo>
                  <a:pt x="197632" y="624776"/>
                </a:lnTo>
                <a:lnTo>
                  <a:pt x="232430" y="648239"/>
                </a:lnTo>
                <a:lnTo>
                  <a:pt x="275043" y="656844"/>
                </a:lnTo>
                <a:lnTo>
                  <a:pt x="3108667" y="656844"/>
                </a:lnTo>
                <a:lnTo>
                  <a:pt x="3151276" y="648239"/>
                </a:lnTo>
                <a:lnTo>
                  <a:pt x="3186074" y="624776"/>
                </a:lnTo>
                <a:lnTo>
                  <a:pt x="3209537" y="589978"/>
                </a:lnTo>
                <a:lnTo>
                  <a:pt x="3218141" y="547370"/>
                </a:lnTo>
                <a:close/>
              </a:path>
              <a:path w="3218179" h="657225">
                <a:moveTo>
                  <a:pt x="3108667" y="0"/>
                </a:moveTo>
                <a:lnTo>
                  <a:pt x="275043" y="0"/>
                </a:lnTo>
                <a:lnTo>
                  <a:pt x="232430" y="8604"/>
                </a:lnTo>
                <a:lnTo>
                  <a:pt x="197632" y="32067"/>
                </a:lnTo>
                <a:lnTo>
                  <a:pt x="174172" y="66865"/>
                </a:lnTo>
                <a:lnTo>
                  <a:pt x="165569" y="109474"/>
                </a:lnTo>
                <a:lnTo>
                  <a:pt x="165569" y="383159"/>
                </a:lnTo>
                <a:lnTo>
                  <a:pt x="0" y="555244"/>
                </a:lnTo>
                <a:lnTo>
                  <a:pt x="165569" y="547370"/>
                </a:lnTo>
                <a:lnTo>
                  <a:pt x="3218141" y="547370"/>
                </a:lnTo>
                <a:lnTo>
                  <a:pt x="3218141" y="109474"/>
                </a:lnTo>
                <a:lnTo>
                  <a:pt x="3209537" y="66865"/>
                </a:lnTo>
                <a:lnTo>
                  <a:pt x="3186074" y="32067"/>
                </a:lnTo>
                <a:lnTo>
                  <a:pt x="3151276" y="8604"/>
                </a:lnTo>
                <a:lnTo>
                  <a:pt x="3108667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806952" y="2362200"/>
            <a:ext cx="8002905" cy="657225"/>
          </a:xfrm>
          <a:custGeom>
            <a:avLst/>
            <a:gdLst/>
            <a:ahLst/>
            <a:cxnLst/>
            <a:rect l="l" t="t" r="r" b="b"/>
            <a:pathLst>
              <a:path w="8002905" h="657225">
                <a:moveTo>
                  <a:pt x="7626350" y="0"/>
                </a:moveTo>
                <a:lnTo>
                  <a:pt x="109474" y="0"/>
                </a:lnTo>
                <a:lnTo>
                  <a:pt x="66865" y="8604"/>
                </a:lnTo>
                <a:lnTo>
                  <a:pt x="32067" y="32067"/>
                </a:lnTo>
                <a:lnTo>
                  <a:pt x="8604" y="66865"/>
                </a:lnTo>
                <a:lnTo>
                  <a:pt x="0" y="109474"/>
                </a:lnTo>
                <a:lnTo>
                  <a:pt x="0" y="547370"/>
                </a:lnTo>
                <a:lnTo>
                  <a:pt x="8604" y="589978"/>
                </a:lnTo>
                <a:lnTo>
                  <a:pt x="32067" y="624776"/>
                </a:lnTo>
                <a:lnTo>
                  <a:pt x="66865" y="648239"/>
                </a:lnTo>
                <a:lnTo>
                  <a:pt x="109474" y="656844"/>
                </a:lnTo>
                <a:lnTo>
                  <a:pt x="7626350" y="656844"/>
                </a:lnTo>
                <a:lnTo>
                  <a:pt x="7668958" y="648239"/>
                </a:lnTo>
                <a:lnTo>
                  <a:pt x="7703756" y="624776"/>
                </a:lnTo>
                <a:lnTo>
                  <a:pt x="7727219" y="589978"/>
                </a:lnTo>
                <a:lnTo>
                  <a:pt x="7735824" y="547370"/>
                </a:lnTo>
                <a:lnTo>
                  <a:pt x="8002905" y="397001"/>
                </a:lnTo>
                <a:lnTo>
                  <a:pt x="7735824" y="383159"/>
                </a:lnTo>
                <a:lnTo>
                  <a:pt x="7735824" y="109474"/>
                </a:lnTo>
                <a:lnTo>
                  <a:pt x="7727219" y="66865"/>
                </a:lnTo>
                <a:lnTo>
                  <a:pt x="7703756" y="32067"/>
                </a:lnTo>
                <a:lnTo>
                  <a:pt x="7668958" y="8604"/>
                </a:lnTo>
                <a:lnTo>
                  <a:pt x="762635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3654" y="2362200"/>
            <a:ext cx="3218180" cy="657225"/>
          </a:xfrm>
          <a:custGeom>
            <a:avLst/>
            <a:gdLst/>
            <a:ahLst/>
            <a:cxnLst/>
            <a:rect l="l" t="t" r="r" b="b"/>
            <a:pathLst>
              <a:path w="3218179" h="657225">
                <a:moveTo>
                  <a:pt x="3218141" y="547370"/>
                </a:moveTo>
                <a:lnTo>
                  <a:pt x="165569" y="547370"/>
                </a:lnTo>
                <a:lnTo>
                  <a:pt x="174172" y="589978"/>
                </a:lnTo>
                <a:lnTo>
                  <a:pt x="197632" y="624776"/>
                </a:lnTo>
                <a:lnTo>
                  <a:pt x="232430" y="648239"/>
                </a:lnTo>
                <a:lnTo>
                  <a:pt x="275043" y="656844"/>
                </a:lnTo>
                <a:lnTo>
                  <a:pt x="3108667" y="656844"/>
                </a:lnTo>
                <a:lnTo>
                  <a:pt x="3151276" y="648239"/>
                </a:lnTo>
                <a:lnTo>
                  <a:pt x="3186074" y="624776"/>
                </a:lnTo>
                <a:lnTo>
                  <a:pt x="3209537" y="589978"/>
                </a:lnTo>
                <a:lnTo>
                  <a:pt x="3218141" y="547370"/>
                </a:lnTo>
                <a:close/>
              </a:path>
              <a:path w="3218179" h="657225">
                <a:moveTo>
                  <a:pt x="3108667" y="0"/>
                </a:moveTo>
                <a:lnTo>
                  <a:pt x="275043" y="0"/>
                </a:lnTo>
                <a:lnTo>
                  <a:pt x="232430" y="8604"/>
                </a:lnTo>
                <a:lnTo>
                  <a:pt x="197632" y="32067"/>
                </a:lnTo>
                <a:lnTo>
                  <a:pt x="174172" y="66865"/>
                </a:lnTo>
                <a:lnTo>
                  <a:pt x="165569" y="109474"/>
                </a:lnTo>
                <a:lnTo>
                  <a:pt x="165569" y="383159"/>
                </a:lnTo>
                <a:lnTo>
                  <a:pt x="0" y="555244"/>
                </a:lnTo>
                <a:lnTo>
                  <a:pt x="165569" y="547370"/>
                </a:lnTo>
                <a:lnTo>
                  <a:pt x="3218141" y="547370"/>
                </a:lnTo>
                <a:lnTo>
                  <a:pt x="3218141" y="109474"/>
                </a:lnTo>
                <a:lnTo>
                  <a:pt x="3209537" y="66865"/>
                </a:lnTo>
                <a:lnTo>
                  <a:pt x="3186074" y="32067"/>
                </a:lnTo>
                <a:lnTo>
                  <a:pt x="3151276" y="8604"/>
                </a:lnTo>
                <a:lnTo>
                  <a:pt x="3108667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06952" y="1260347"/>
            <a:ext cx="8002905" cy="960119"/>
          </a:xfrm>
          <a:custGeom>
            <a:avLst/>
            <a:gdLst/>
            <a:ahLst/>
            <a:cxnLst/>
            <a:rect l="l" t="t" r="r" b="b"/>
            <a:pathLst>
              <a:path w="8002905" h="960119">
                <a:moveTo>
                  <a:pt x="7575804" y="0"/>
                </a:moveTo>
                <a:lnTo>
                  <a:pt x="160020" y="0"/>
                </a:ln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19"/>
                </a:lnTo>
                <a:lnTo>
                  <a:pt x="0" y="800100"/>
                </a:lnTo>
                <a:lnTo>
                  <a:pt x="8156" y="850684"/>
                </a:lnTo>
                <a:lnTo>
                  <a:pt x="30870" y="894612"/>
                </a:lnTo>
                <a:lnTo>
                  <a:pt x="65507" y="929249"/>
                </a:lnTo>
                <a:lnTo>
                  <a:pt x="109435" y="951963"/>
                </a:lnTo>
                <a:lnTo>
                  <a:pt x="160020" y="960119"/>
                </a:lnTo>
                <a:lnTo>
                  <a:pt x="7575804" y="960119"/>
                </a:lnTo>
                <a:lnTo>
                  <a:pt x="7626388" y="951963"/>
                </a:lnTo>
                <a:lnTo>
                  <a:pt x="7670316" y="929249"/>
                </a:lnTo>
                <a:lnTo>
                  <a:pt x="7704953" y="894612"/>
                </a:lnTo>
                <a:lnTo>
                  <a:pt x="7727667" y="850684"/>
                </a:lnTo>
                <a:lnTo>
                  <a:pt x="7735824" y="800100"/>
                </a:lnTo>
                <a:lnTo>
                  <a:pt x="8002905" y="580263"/>
                </a:lnTo>
                <a:lnTo>
                  <a:pt x="7735824" y="560069"/>
                </a:lnTo>
                <a:lnTo>
                  <a:pt x="7735824" y="160019"/>
                </a:lnTo>
                <a:lnTo>
                  <a:pt x="7727667" y="109435"/>
                </a:lnTo>
                <a:lnTo>
                  <a:pt x="7704953" y="65507"/>
                </a:lnTo>
                <a:lnTo>
                  <a:pt x="7670316" y="30870"/>
                </a:lnTo>
                <a:lnTo>
                  <a:pt x="7626388" y="8156"/>
                </a:lnTo>
                <a:lnTo>
                  <a:pt x="757580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3702050" cy="2220595"/>
            <a:chOff x="0" y="0"/>
            <a:chExt cx="3702050" cy="2220595"/>
          </a:xfrm>
        </p:grpSpPr>
        <p:sp>
          <p:nvSpPr>
            <p:cNvPr id="14" name="object 14"/>
            <p:cNvSpPr/>
            <p:nvPr/>
          </p:nvSpPr>
          <p:spPr>
            <a:xfrm>
              <a:off x="483654" y="1260347"/>
              <a:ext cx="3218180" cy="960119"/>
            </a:xfrm>
            <a:custGeom>
              <a:avLst/>
              <a:gdLst/>
              <a:ahLst/>
              <a:cxnLst/>
              <a:rect l="l" t="t" r="r" b="b"/>
              <a:pathLst>
                <a:path w="3218179" h="960119">
                  <a:moveTo>
                    <a:pt x="3218141" y="800100"/>
                  </a:moveTo>
                  <a:lnTo>
                    <a:pt x="165569" y="800100"/>
                  </a:lnTo>
                  <a:lnTo>
                    <a:pt x="173727" y="850684"/>
                  </a:lnTo>
                  <a:lnTo>
                    <a:pt x="196443" y="894612"/>
                  </a:lnTo>
                  <a:lnTo>
                    <a:pt x="231083" y="929249"/>
                  </a:lnTo>
                  <a:lnTo>
                    <a:pt x="275010" y="951963"/>
                  </a:lnTo>
                  <a:lnTo>
                    <a:pt x="325589" y="960119"/>
                  </a:lnTo>
                  <a:lnTo>
                    <a:pt x="3058121" y="960119"/>
                  </a:lnTo>
                  <a:lnTo>
                    <a:pt x="3108706" y="951963"/>
                  </a:lnTo>
                  <a:lnTo>
                    <a:pt x="3152634" y="929249"/>
                  </a:lnTo>
                  <a:lnTo>
                    <a:pt x="3187271" y="894612"/>
                  </a:lnTo>
                  <a:lnTo>
                    <a:pt x="3209985" y="850684"/>
                  </a:lnTo>
                  <a:lnTo>
                    <a:pt x="3218141" y="800100"/>
                  </a:lnTo>
                  <a:close/>
                </a:path>
                <a:path w="3218179" h="960119">
                  <a:moveTo>
                    <a:pt x="3058121" y="0"/>
                  </a:moveTo>
                  <a:lnTo>
                    <a:pt x="325589" y="0"/>
                  </a:lnTo>
                  <a:lnTo>
                    <a:pt x="275010" y="8156"/>
                  </a:lnTo>
                  <a:lnTo>
                    <a:pt x="231083" y="30870"/>
                  </a:lnTo>
                  <a:lnTo>
                    <a:pt x="196443" y="65507"/>
                  </a:lnTo>
                  <a:lnTo>
                    <a:pt x="173727" y="109435"/>
                  </a:lnTo>
                  <a:lnTo>
                    <a:pt x="165569" y="160019"/>
                  </a:lnTo>
                  <a:lnTo>
                    <a:pt x="165569" y="560069"/>
                  </a:lnTo>
                  <a:lnTo>
                    <a:pt x="0" y="811656"/>
                  </a:lnTo>
                  <a:lnTo>
                    <a:pt x="165569" y="800100"/>
                  </a:lnTo>
                  <a:lnTo>
                    <a:pt x="3218141" y="800100"/>
                  </a:lnTo>
                  <a:lnTo>
                    <a:pt x="3218141" y="160019"/>
                  </a:lnTo>
                  <a:lnTo>
                    <a:pt x="3209985" y="109435"/>
                  </a:lnTo>
                  <a:lnTo>
                    <a:pt x="3187271" y="65507"/>
                  </a:lnTo>
                  <a:lnTo>
                    <a:pt x="3152634" y="30870"/>
                  </a:lnTo>
                  <a:lnTo>
                    <a:pt x="3108706" y="8156"/>
                  </a:lnTo>
                  <a:lnTo>
                    <a:pt x="3058121" y="0"/>
                  </a:lnTo>
                  <a:close/>
                </a:path>
              </a:pathLst>
            </a:custGeom>
            <a:solidFill>
              <a:srgbClr val="D7E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944623" cy="147370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28275" y="736854"/>
            <a:ext cx="307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Вопросы</a:t>
            </a:r>
            <a:r>
              <a:rPr spc="-60" dirty="0"/>
              <a:t> </a:t>
            </a:r>
            <a:r>
              <a:rPr spc="135" dirty="0"/>
              <a:t>и</a:t>
            </a:r>
            <a:r>
              <a:rPr spc="-60" dirty="0"/>
              <a:t> </a:t>
            </a:r>
            <a:r>
              <a:rPr spc="55" dirty="0"/>
              <a:t>ответы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18819" y="1360407"/>
          <a:ext cx="10742295" cy="4885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00" marR="318135">
                        <a:lnSpc>
                          <a:spcPct val="107600"/>
                        </a:lnSpc>
                        <a:spcBef>
                          <a:spcPts val="5"/>
                        </a:spcBef>
                      </a:pP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Можно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ли вносить ППЖ </a:t>
                      </a: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sz="1050" b="1" spc="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расстоянии</a:t>
                      </a:r>
                      <a:r>
                        <a:rPr sz="1050" b="1" spc="-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менее</a:t>
                      </a:r>
                      <a:r>
                        <a:rPr sz="1050" b="1" spc="-6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300</a:t>
                      </a:r>
                      <a:r>
                        <a:rPr sz="1050" b="1" spc="-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6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050" b="1" spc="-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от</a:t>
                      </a:r>
                      <a:r>
                        <a:rPr sz="1050" b="1" spc="-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жилья?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25755" marR="46037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55" dirty="0">
                          <a:latin typeface="Tahoma"/>
                          <a:cs typeface="Tahoma"/>
                        </a:rPr>
                        <a:t>Нельзя,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согласно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санитарных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правил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000" spc="114" dirty="0">
                          <a:latin typeface="Tahoma"/>
                          <a:cs typeface="Tahoma"/>
                        </a:rPr>
                        <a:t>норм </a:t>
                      </a:r>
                      <a:r>
                        <a:rPr sz="1000" spc="110" dirty="0">
                          <a:latin typeface="Tahoma"/>
                          <a:cs typeface="Tahoma"/>
                        </a:rPr>
                        <a:t>СанПиН 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2.1.3684-21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«Санитарно-эпидемиологические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требования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содержанию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территорий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городских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сельских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поселений,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водным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5" dirty="0">
                          <a:latin typeface="Tahoma"/>
                          <a:cs typeface="Tahoma"/>
                        </a:rPr>
                        <a:t>объектам,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питьевой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воде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питьевому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водоснабжению,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атмосферному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воздуху,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почвам,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0" dirty="0">
                          <a:latin typeface="Tahoma"/>
                          <a:cs typeface="Tahoma"/>
                        </a:rPr>
                        <a:t>жилым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помещениям,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эксплуатации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производственных,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общественных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помещений, организации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проведению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санитарно-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противоэпидемических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(профилактических)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мероприятий»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10">
                <a:tc>
                  <a:txBody>
                    <a:bodyPr/>
                    <a:lstStyle/>
                    <a:p>
                      <a:pPr marL="127000" marR="489584">
                        <a:lnSpc>
                          <a:spcPct val="107100"/>
                        </a:lnSpc>
                        <a:spcBef>
                          <a:spcPts val="980"/>
                        </a:spcBef>
                      </a:pP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Что</a:t>
                      </a:r>
                      <a:r>
                        <a:rPr sz="1050" b="1" spc="-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делать,</a:t>
                      </a:r>
                      <a:r>
                        <a:rPr sz="1050" b="1" spc="-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если</a:t>
                      </a:r>
                      <a:r>
                        <a:rPr sz="1050" b="1" spc="-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некуда</a:t>
                      </a:r>
                      <a:r>
                        <a:rPr sz="1050" b="1" spc="-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вносить </a:t>
                      </a:r>
                      <a:r>
                        <a:rPr sz="1050" b="1" spc="-29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ППЖ </a:t>
                      </a:r>
                      <a:r>
                        <a:rPr sz="1050" b="1" spc="6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нет организации </a:t>
                      </a:r>
                      <a:r>
                        <a:rPr sz="1050" b="1" spc="6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1050" b="1" spc="1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ИП, </a:t>
                      </a:r>
                      <a:r>
                        <a:rPr sz="1050" b="1" spc="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нуждающихся</a:t>
                      </a:r>
                      <a:r>
                        <a:rPr sz="1050" b="1" spc="-1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050" b="1" spc="-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ППЖ?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000" spc="60" dirty="0">
                          <a:latin typeface="Tahoma"/>
                          <a:cs typeface="Tahoma"/>
                        </a:rPr>
                        <a:t>Перерабатывать,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утилизировать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как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отход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0" dirty="0">
                          <a:latin typeface="Tahoma"/>
                          <a:cs typeface="Tahoma"/>
                        </a:rPr>
                        <a:t>или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передать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как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побочный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продукт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производства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другим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лицам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228">
                <a:tc>
                  <a:txBody>
                    <a:bodyPr/>
                    <a:lstStyle/>
                    <a:p>
                      <a:pPr marL="127000" marR="393065">
                        <a:lnSpc>
                          <a:spcPct val="107100"/>
                        </a:lnSpc>
                        <a:spcBef>
                          <a:spcPts val="905"/>
                        </a:spcBef>
                      </a:pPr>
                      <a:r>
                        <a:rPr sz="1050" b="1" spc="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Какие </a:t>
                      </a:r>
                      <a:r>
                        <a:rPr sz="1050" b="1" spc="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штрафные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санкции </a:t>
                      </a:r>
                      <a:r>
                        <a:rPr sz="1050" b="1" spc="5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предусмотрены </a:t>
                      </a:r>
                      <a:r>
                        <a:rPr sz="1050" b="1" spc="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за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нарушение </a:t>
                      </a:r>
                      <a:r>
                        <a:rPr sz="1050" b="1" spc="5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требований</a:t>
                      </a:r>
                      <a:r>
                        <a:rPr sz="1050" b="1" spc="-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050" b="1" spc="-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обращению</a:t>
                      </a:r>
                      <a:r>
                        <a:rPr sz="1050" b="1" spc="-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7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050" b="1" spc="-1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ППЖ?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lang="ru-RU" sz="1000" spc="90" dirty="0">
                          <a:latin typeface="Tahoma"/>
                          <a:cs typeface="Tahoma"/>
                        </a:rPr>
                        <a:t>Административные</a:t>
                      </a:r>
                      <a:r>
                        <a:rPr lang="ru-RU"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70" dirty="0">
                          <a:latin typeface="Tahoma"/>
                          <a:cs typeface="Tahoma"/>
                        </a:rPr>
                        <a:t>штрафы</a:t>
                      </a:r>
                      <a:r>
                        <a:rPr lang="ru-RU"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70" dirty="0">
                          <a:latin typeface="Tahoma"/>
                          <a:cs typeface="Tahoma"/>
                        </a:rPr>
                        <a:t>предлагается</a:t>
                      </a:r>
                      <a:r>
                        <a:rPr lang="ru-RU"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65" dirty="0">
                          <a:latin typeface="Tahoma"/>
                          <a:cs typeface="Tahoma"/>
                        </a:rPr>
                        <a:t>установить</a:t>
                      </a:r>
                      <a:r>
                        <a:rPr lang="ru-RU" sz="1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8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lang="ru-RU"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60" dirty="0">
                          <a:latin typeface="Tahoma"/>
                          <a:cs typeface="Tahoma"/>
                        </a:rPr>
                        <a:t>уровне,</a:t>
                      </a:r>
                      <a:r>
                        <a:rPr lang="ru-RU"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95" dirty="0">
                          <a:latin typeface="Tahoma"/>
                          <a:cs typeface="Tahoma"/>
                        </a:rPr>
                        <a:t>предусмотренном</a:t>
                      </a:r>
                      <a:r>
                        <a:rPr lang="ru-RU"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55" dirty="0">
                          <a:latin typeface="Tahoma"/>
                          <a:cs typeface="Tahoma"/>
                        </a:rPr>
                        <a:t>статьей</a:t>
                      </a:r>
                      <a:r>
                        <a:rPr lang="ru-RU" sz="1000" spc="-15" dirty="0">
                          <a:latin typeface="Tahoma"/>
                          <a:cs typeface="Tahoma"/>
                        </a:rPr>
                        <a:t> 8.2.3</a:t>
                      </a:r>
                      <a:r>
                        <a:rPr lang="ru-RU"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114" dirty="0" err="1">
                          <a:latin typeface="Tahoma"/>
                          <a:cs typeface="Tahoma"/>
                        </a:rPr>
                        <a:t>КоАП</a:t>
                      </a:r>
                      <a:r>
                        <a:rPr lang="ru-RU"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000" spc="155" dirty="0">
                          <a:latin typeface="Tahoma"/>
                          <a:cs typeface="Tahoma"/>
                        </a:rPr>
                        <a:t>РФ</a:t>
                      </a:r>
                      <a:endParaRPr lang="ru-RU" sz="1000" dirty="0">
                        <a:latin typeface="Tahoma"/>
                        <a:cs typeface="Tahoma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endParaRPr sz="1000" dirty="0">
                        <a:latin typeface="惜횸餻悧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7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50" b="1" spc="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Какие</a:t>
                      </a:r>
                      <a:r>
                        <a:rPr sz="1050" b="1" spc="-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анализы</a:t>
                      </a:r>
                      <a:r>
                        <a:rPr sz="1050" b="1" spc="-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6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50" b="1" spc="-1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7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050" b="1" spc="-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какой</a:t>
                      </a:r>
                      <a:endParaRPr sz="1050" dirty="0">
                        <a:latin typeface="Tahoma"/>
                        <a:cs typeface="Tahom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периодичностью</a:t>
                      </a:r>
                      <a:r>
                        <a:rPr sz="1050" b="1" spc="-6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нужно</a:t>
                      </a:r>
                      <a:r>
                        <a:rPr sz="1050" b="1" spc="-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делать?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325755" marR="775970">
                        <a:lnSpc>
                          <a:spcPct val="107000"/>
                        </a:lnSpc>
                        <a:spcBef>
                          <a:spcPts val="915"/>
                        </a:spcBef>
                      </a:pPr>
                      <a:r>
                        <a:rPr sz="1000" spc="9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патогенных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болезнетворных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0" dirty="0">
                          <a:latin typeface="Tahoma"/>
                          <a:cs typeface="Tahoma"/>
                        </a:rPr>
                        <a:t>микроорганизмов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паразитов,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токсичных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элементов,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пестицидов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внесения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почву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0" dirty="0">
                          <a:latin typeface="Tahoma"/>
                          <a:cs typeface="Tahoma"/>
                        </a:rPr>
                        <a:t>или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реализации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162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0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Можно</a:t>
                      </a:r>
                      <a:r>
                        <a:rPr sz="1050" b="1" spc="-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ли</a:t>
                      </a:r>
                      <a:r>
                        <a:rPr sz="1050" b="1" spc="-2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передавать/продавать</a:t>
                      </a:r>
                      <a:endParaRPr sz="1050" dirty="0">
                        <a:latin typeface="Tahoma"/>
                        <a:cs typeface="Tahom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ППЖ</a:t>
                      </a:r>
                      <a:r>
                        <a:rPr sz="1050" b="1" spc="-5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ЛПХ?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0490" marB="0"/>
                </a:tc>
                <a:tc>
                  <a:txBody>
                    <a:bodyPr/>
                    <a:lstStyle/>
                    <a:p>
                      <a:pPr marL="325755" marR="245110">
                        <a:lnSpc>
                          <a:spcPct val="107000"/>
                        </a:lnSpc>
                        <a:spcBef>
                          <a:spcPts val="850"/>
                        </a:spcBef>
                      </a:pPr>
                      <a:r>
                        <a:rPr sz="1000" spc="85" dirty="0">
                          <a:latin typeface="Tahoma"/>
                          <a:cs typeface="Tahoma"/>
                        </a:rPr>
                        <a:t>Закон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регулирует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отношения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между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5" dirty="0">
                          <a:latin typeface="Tahoma"/>
                          <a:cs typeface="Tahoma"/>
                        </a:rPr>
                        <a:t>КФХ,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ИП,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ЮЛ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ЛПХ.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Допускается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передача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переработанного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5" dirty="0">
                          <a:latin typeface="Tahoma"/>
                          <a:cs typeface="Tahoma"/>
                        </a:rPr>
                        <a:t>ППЖ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предприятиям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0" dirty="0">
                          <a:latin typeface="Tahoma"/>
                          <a:cs typeface="Tahoma"/>
                        </a:rPr>
                        <a:t>производящим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сельскохозяйственную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5" dirty="0">
                          <a:latin typeface="Tahoma"/>
                          <a:cs typeface="Tahoma"/>
                        </a:rPr>
                        <a:t>продукцию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079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00" marR="366395">
                        <a:lnSpc>
                          <a:spcPct val="107600"/>
                        </a:lnSpc>
                        <a:spcBef>
                          <a:spcPts val="1140"/>
                        </a:spcBef>
                      </a:pPr>
                      <a:r>
                        <a:rPr sz="1050" b="1" spc="3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Кто</a:t>
                      </a:r>
                      <a:r>
                        <a:rPr sz="1050" b="1" spc="-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будет</a:t>
                      </a:r>
                      <a:r>
                        <a:rPr sz="1050" b="1" spc="-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3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осуществлять</a:t>
                      </a:r>
                      <a:r>
                        <a:rPr sz="1050" b="1" spc="-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надзор</a:t>
                      </a:r>
                      <a:r>
                        <a:rPr sz="1050" b="1" spc="-5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за </a:t>
                      </a:r>
                      <a:r>
                        <a:rPr sz="1050" b="1" spc="-29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обращением</a:t>
                      </a:r>
                      <a:r>
                        <a:rPr sz="1050" b="1" spc="-5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7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050" b="1" spc="-1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0" dirty="0">
                          <a:solidFill>
                            <a:srgbClr val="24468F"/>
                          </a:solidFill>
                          <a:latin typeface="Tahoma"/>
                          <a:cs typeface="Tahoma"/>
                        </a:rPr>
                        <a:t>ППЖ?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00" spc="85" dirty="0">
                          <a:latin typeface="Tahoma"/>
                          <a:cs typeface="Tahoma"/>
                        </a:rPr>
                        <a:t>Россельхознадзор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491490" marR="1671955" indent="5715">
                        <a:lnSpc>
                          <a:spcPts val="1590"/>
                        </a:lnSpc>
                        <a:spcBef>
                          <a:spcPts val="110"/>
                        </a:spcBef>
                      </a:pPr>
                      <a:r>
                        <a:rPr sz="1000" spc="8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федерального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государственного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ветеринарного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контроля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(надзора)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5" dirty="0">
                          <a:latin typeface="Tahoma"/>
                          <a:cs typeface="Tahoma"/>
                        </a:rPr>
                        <a:t>при: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хранении,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обработке,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переработке,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транспортировке,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реализации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4978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8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федерального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государственного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земельного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контроля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(надзора)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при: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491490" marR="603250">
                        <a:lnSpc>
                          <a:spcPct val="132000"/>
                        </a:lnSpc>
                      </a:pPr>
                      <a:r>
                        <a:rPr sz="1000" spc="90" dirty="0">
                          <a:latin typeface="Tahoma"/>
                          <a:cs typeface="Tahoma"/>
                        </a:rPr>
                        <a:t>использовании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5" dirty="0">
                          <a:latin typeface="Tahoma"/>
                          <a:cs typeface="Tahoma"/>
                        </a:rPr>
                        <a:t>ППЖ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землях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сельскохозяйственного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назначения,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оборот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которых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5" dirty="0">
                          <a:latin typeface="Tahoma"/>
                          <a:cs typeface="Tahoma"/>
                        </a:rPr>
                        <a:t>регулируется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30" dirty="0">
                          <a:latin typeface="Tahoma"/>
                          <a:cs typeface="Tahoma"/>
                        </a:rPr>
                        <a:t>ФЗ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от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24.07.2002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№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101-ФЗ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«Об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обороте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земель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0" dirty="0">
                          <a:latin typeface="Tahoma"/>
                          <a:cs typeface="Tahoma"/>
                        </a:rPr>
                        <a:t>сельскохозяйственного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назначения»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2827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8223" y="5282819"/>
            <a:ext cx="149351" cy="1600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8223" y="5685434"/>
            <a:ext cx="149351" cy="16001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11</a:t>
            </a:fld>
            <a:endParaRPr spc="-35" dirty="0"/>
          </a:p>
        </p:txBody>
      </p:sp>
      <p:pic>
        <p:nvPicPr>
          <p:cNvPr id="24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5200" y="89016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1707" cy="12717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21644" y="0"/>
            <a:ext cx="7570470" cy="6858000"/>
            <a:chOff x="4621644" y="0"/>
            <a:chExt cx="757047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1644" y="1999309"/>
              <a:ext cx="7570354" cy="4858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5623" y="0"/>
              <a:ext cx="2246376" cy="291909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6918" y="459104"/>
            <a:ext cx="783941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br>
              <a:rPr lang="en-US" sz="2000" spc="10" dirty="0"/>
            </a:br>
            <a:endParaRPr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9522" y="214290"/>
            <a:ext cx="10711688" cy="6093976"/>
          </a:xfrm>
        </p:spPr>
        <p:txBody>
          <a:bodyPr/>
          <a:lstStyle/>
          <a:p>
            <a:pPr fontAlgn="base"/>
            <a:r>
              <a:rPr lang="ru-RU" b="1" dirty="0"/>
              <a:t>С 3 мая 2024 года за неправильное обращение с навозом/помётом могут оштрафовать или приостановить деятельность. Санкции будут применять к нарушителям правил при хранении, транспортировке, обработке, переработке, реализации навоза и помета. Соответствующий закон, который вносит изменения в </a:t>
            </a:r>
            <a:r>
              <a:rPr lang="ru-RU" b="1" dirty="0" err="1"/>
              <a:t>КоАП</a:t>
            </a:r>
            <a:r>
              <a:rPr lang="ru-RU" b="1" dirty="0"/>
              <a:t> РФ, подписан 22 апреля президентом Владимиром Путиным (ФЗ от 22.04.2024 № 86-ФЗ).Согласно документу, штрафы составят:</a:t>
            </a:r>
          </a:p>
          <a:p>
            <a:pPr fontAlgn="base"/>
            <a:r>
              <a:rPr lang="ru-RU" b="1" dirty="0"/>
              <a:t>Несоблюдение требований по хранению, транспортировке, обработке, переработке и реализации навоза и помета обойдется должностным лицам в 30-40 тысяч, индивидуальным предпринимателям — в 50-60 тысяч, а юридическим лицам — в 250-350 тысяч. За повторное нарушение штраф достигнет 40-50 тысяч рублей, 60-70 тысяч и 350-450 тысяч соответственно.</a:t>
            </a:r>
          </a:p>
          <a:p>
            <a:pPr fontAlgn="base"/>
            <a:r>
              <a:rPr lang="ru-RU" b="1" dirty="0"/>
              <a:t>До максимума штрафы доходят, помимо эпидемии, в случае вреда здоровью людей или окружающей среде. Тогда должностные лица заплатят 50-60 тысяч рублей, ИП — от 80-90 тысяч, юридические лица — 500-600 тысяч рублей. Также для каждого случая в качестве альтернативы для ИП и </a:t>
            </a:r>
            <a:r>
              <a:rPr lang="ru-RU" b="1" dirty="0" err="1"/>
              <a:t>юрлиц</a:t>
            </a:r>
            <a:r>
              <a:rPr lang="ru-RU" b="1" dirty="0"/>
              <a:t> предусмотрено приостановление деятельности на срок до 90 дней</a:t>
            </a:r>
            <a:r>
              <a:rPr lang="ru-RU" dirty="0"/>
              <a:t>.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b="1" dirty="0">
                <a:solidFill>
                  <a:srgbClr val="00B050"/>
                </a:solidFill>
              </a:rPr>
              <a:t>С информацией по вопросу  обращения с побочными продуктами  животноводства можно ознакомиться на  сайте: https://fsvps.gov.ru/pobochnye-produkty-zhivotnovodstva/</a:t>
            </a:r>
          </a:p>
          <a:p>
            <a:endParaRPr lang="ru-RU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2123" y="5509221"/>
            <a:ext cx="3579874" cy="1348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4217" y="5022095"/>
            <a:ext cx="5487781" cy="18359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8739" y="3304032"/>
            <a:ext cx="2113915" cy="634365"/>
          </a:xfrm>
          <a:custGeom>
            <a:avLst/>
            <a:gdLst/>
            <a:ahLst/>
            <a:cxnLst/>
            <a:rect l="l" t="t" r="r" b="b"/>
            <a:pathLst>
              <a:path w="2113915" h="634364">
                <a:moveTo>
                  <a:pt x="2008124" y="0"/>
                </a:moveTo>
                <a:lnTo>
                  <a:pt x="105663" y="0"/>
                </a:lnTo>
                <a:lnTo>
                  <a:pt x="64561" y="8312"/>
                </a:lnTo>
                <a:lnTo>
                  <a:pt x="30972" y="30972"/>
                </a:lnTo>
                <a:lnTo>
                  <a:pt x="8312" y="64561"/>
                </a:lnTo>
                <a:lnTo>
                  <a:pt x="0" y="105663"/>
                </a:lnTo>
                <a:lnTo>
                  <a:pt x="0" y="528319"/>
                </a:lnTo>
                <a:lnTo>
                  <a:pt x="8312" y="569422"/>
                </a:lnTo>
                <a:lnTo>
                  <a:pt x="30972" y="603011"/>
                </a:lnTo>
                <a:lnTo>
                  <a:pt x="64561" y="625671"/>
                </a:lnTo>
                <a:lnTo>
                  <a:pt x="105663" y="633983"/>
                </a:lnTo>
                <a:lnTo>
                  <a:pt x="2008124" y="633983"/>
                </a:lnTo>
                <a:lnTo>
                  <a:pt x="2049226" y="625671"/>
                </a:lnTo>
                <a:lnTo>
                  <a:pt x="2082815" y="603011"/>
                </a:lnTo>
                <a:lnTo>
                  <a:pt x="2105475" y="569422"/>
                </a:lnTo>
                <a:lnTo>
                  <a:pt x="2113788" y="528319"/>
                </a:lnTo>
                <a:lnTo>
                  <a:pt x="2113788" y="105663"/>
                </a:lnTo>
                <a:lnTo>
                  <a:pt x="2105475" y="64561"/>
                </a:lnTo>
                <a:lnTo>
                  <a:pt x="2082815" y="30972"/>
                </a:lnTo>
                <a:lnTo>
                  <a:pt x="2049226" y="8312"/>
                </a:lnTo>
                <a:lnTo>
                  <a:pt x="2008124" y="0"/>
                </a:lnTo>
                <a:close/>
              </a:path>
            </a:pathLst>
          </a:custGeom>
          <a:solidFill>
            <a:srgbClr val="FFCD7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0100" y="988821"/>
            <a:ext cx="4609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Регулирование</a:t>
            </a:r>
            <a:r>
              <a:rPr spc="-90" dirty="0"/>
              <a:t> </a:t>
            </a:r>
            <a:r>
              <a:rPr spc="95" dirty="0"/>
              <a:t>обращения </a:t>
            </a:r>
            <a:r>
              <a:rPr spc="-690" dirty="0"/>
              <a:t> </a:t>
            </a:r>
            <a:r>
              <a:rPr spc="155" dirty="0"/>
              <a:t>с</a:t>
            </a:r>
            <a:r>
              <a:rPr spc="-30" dirty="0"/>
              <a:t> </a:t>
            </a:r>
            <a:r>
              <a:rPr spc="50" dirty="0"/>
              <a:t>навозом/помётом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4389" y="2541777"/>
            <a:ext cx="597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35" dirty="0">
                <a:solidFill>
                  <a:srgbClr val="1E3864"/>
                </a:solidFill>
                <a:latin typeface="Tahoma"/>
                <a:cs typeface="Tahoma"/>
              </a:rPr>
              <a:t>Навоз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30452" y="2336292"/>
            <a:ext cx="2152015" cy="968375"/>
            <a:chOff x="1330452" y="2336292"/>
            <a:chExt cx="2152015" cy="968375"/>
          </a:xfrm>
        </p:grpSpPr>
        <p:sp>
          <p:nvSpPr>
            <p:cNvPr id="10" name="object 10"/>
            <p:cNvSpPr/>
            <p:nvPr/>
          </p:nvSpPr>
          <p:spPr>
            <a:xfrm>
              <a:off x="1349502" y="2355342"/>
              <a:ext cx="2113915" cy="634365"/>
            </a:xfrm>
            <a:custGeom>
              <a:avLst/>
              <a:gdLst/>
              <a:ahLst/>
              <a:cxnLst/>
              <a:rect l="l" t="t" r="r" b="b"/>
              <a:pathLst>
                <a:path w="2113915" h="634364">
                  <a:moveTo>
                    <a:pt x="0" y="105663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2008124" y="0"/>
                  </a:lnTo>
                  <a:lnTo>
                    <a:pt x="2049226" y="8312"/>
                  </a:lnTo>
                  <a:lnTo>
                    <a:pt x="2082815" y="30972"/>
                  </a:lnTo>
                  <a:lnTo>
                    <a:pt x="2105475" y="64561"/>
                  </a:lnTo>
                  <a:lnTo>
                    <a:pt x="2113788" y="105663"/>
                  </a:lnTo>
                  <a:lnTo>
                    <a:pt x="2113788" y="528320"/>
                  </a:lnTo>
                  <a:lnTo>
                    <a:pt x="2105475" y="569422"/>
                  </a:lnTo>
                  <a:lnTo>
                    <a:pt x="2082815" y="603011"/>
                  </a:lnTo>
                  <a:lnTo>
                    <a:pt x="2049226" y="625671"/>
                  </a:lnTo>
                  <a:lnTo>
                    <a:pt x="2008124" y="633984"/>
                  </a:lnTo>
                  <a:lnTo>
                    <a:pt x="105663" y="633984"/>
                  </a:lnTo>
                  <a:lnTo>
                    <a:pt x="64561" y="625671"/>
                  </a:lnTo>
                  <a:lnTo>
                    <a:pt x="30972" y="603011"/>
                  </a:lnTo>
                  <a:lnTo>
                    <a:pt x="8312" y="569422"/>
                  </a:lnTo>
                  <a:lnTo>
                    <a:pt x="0" y="528320"/>
                  </a:lnTo>
                  <a:lnTo>
                    <a:pt x="0" y="105663"/>
                  </a:lnTo>
                  <a:close/>
                </a:path>
              </a:pathLst>
            </a:custGeom>
            <a:ln w="38100">
              <a:solidFill>
                <a:srgbClr val="FFCD7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8296" y="2988564"/>
              <a:ext cx="76200" cy="316230"/>
            </a:xfrm>
            <a:custGeom>
              <a:avLst/>
              <a:gdLst/>
              <a:ahLst/>
              <a:cxnLst/>
              <a:rect l="l" t="t" r="r" b="b"/>
              <a:pathLst>
                <a:path w="76200" h="316229">
                  <a:moveTo>
                    <a:pt x="31750" y="239902"/>
                  </a:moveTo>
                  <a:lnTo>
                    <a:pt x="0" y="239902"/>
                  </a:lnTo>
                  <a:lnTo>
                    <a:pt x="38100" y="316102"/>
                  </a:lnTo>
                  <a:lnTo>
                    <a:pt x="69850" y="252602"/>
                  </a:lnTo>
                  <a:lnTo>
                    <a:pt x="31750" y="252602"/>
                  </a:lnTo>
                  <a:lnTo>
                    <a:pt x="31750" y="239902"/>
                  </a:lnTo>
                  <a:close/>
                </a:path>
                <a:path w="76200" h="316229">
                  <a:moveTo>
                    <a:pt x="44450" y="0"/>
                  </a:moveTo>
                  <a:lnTo>
                    <a:pt x="31750" y="0"/>
                  </a:lnTo>
                  <a:lnTo>
                    <a:pt x="31750" y="252602"/>
                  </a:lnTo>
                  <a:lnTo>
                    <a:pt x="44450" y="252602"/>
                  </a:lnTo>
                  <a:lnTo>
                    <a:pt x="44450" y="0"/>
                  </a:lnTo>
                  <a:close/>
                </a:path>
                <a:path w="76200" h="316229">
                  <a:moveTo>
                    <a:pt x="76200" y="239902"/>
                  </a:moveTo>
                  <a:lnTo>
                    <a:pt x="44450" y="239902"/>
                  </a:lnTo>
                  <a:lnTo>
                    <a:pt x="44450" y="252602"/>
                  </a:lnTo>
                  <a:lnTo>
                    <a:pt x="69850" y="252602"/>
                  </a:lnTo>
                  <a:lnTo>
                    <a:pt x="76200" y="23990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800100" y="2104644"/>
            <a:ext cx="3213100" cy="0"/>
          </a:xfrm>
          <a:custGeom>
            <a:avLst/>
            <a:gdLst/>
            <a:ahLst/>
            <a:cxnLst/>
            <a:rect l="l" t="t" r="r" b="b"/>
            <a:pathLst>
              <a:path w="3213100">
                <a:moveTo>
                  <a:pt x="0" y="0"/>
                </a:moveTo>
                <a:lnTo>
                  <a:pt x="3212973" y="0"/>
                </a:lnTo>
              </a:path>
            </a:pathLst>
          </a:custGeom>
          <a:ln w="6096">
            <a:solidFill>
              <a:srgbClr val="2446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023364" y="1745741"/>
            <a:ext cx="69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1E3864"/>
                </a:solidFill>
                <a:latin typeface="Tahoma"/>
                <a:cs typeface="Tahoma"/>
              </a:rPr>
              <a:t>Бы</a:t>
            </a:r>
            <a:r>
              <a:rPr sz="1800" b="1" spc="40" dirty="0">
                <a:solidFill>
                  <a:srgbClr val="1E3864"/>
                </a:solidFill>
                <a:latin typeface="Tahoma"/>
                <a:cs typeface="Tahoma"/>
              </a:rPr>
              <a:t>ло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5067" y="2104644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>
                <a:moveTo>
                  <a:pt x="0" y="0"/>
                </a:moveTo>
                <a:lnTo>
                  <a:pt x="6563740" y="0"/>
                </a:lnTo>
              </a:path>
            </a:pathLst>
          </a:custGeom>
          <a:ln w="6096">
            <a:solidFill>
              <a:srgbClr val="6391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753350" y="1745741"/>
            <a:ext cx="75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639138"/>
                </a:solidFill>
                <a:latin typeface="Tahoma"/>
                <a:cs typeface="Tahoma"/>
              </a:rPr>
              <a:t>Стало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4389" y="3491865"/>
            <a:ext cx="593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1E3864"/>
                </a:solidFill>
                <a:latin typeface="Tahoma"/>
                <a:cs typeface="Tahoma"/>
              </a:rPr>
              <a:t>Отход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35067" y="3304032"/>
            <a:ext cx="2097405" cy="731520"/>
          </a:xfrm>
          <a:custGeom>
            <a:avLst/>
            <a:gdLst/>
            <a:ahLst/>
            <a:cxnLst/>
            <a:rect l="l" t="t" r="r" b="b"/>
            <a:pathLst>
              <a:path w="2097404" h="731520">
                <a:moveTo>
                  <a:pt x="1975104" y="0"/>
                </a:moveTo>
                <a:lnTo>
                  <a:pt x="121920" y="0"/>
                </a:lnTo>
                <a:lnTo>
                  <a:pt x="74473" y="9584"/>
                </a:lnTo>
                <a:lnTo>
                  <a:pt x="35718" y="35718"/>
                </a:lnTo>
                <a:lnTo>
                  <a:pt x="9584" y="74473"/>
                </a:lnTo>
                <a:lnTo>
                  <a:pt x="0" y="121919"/>
                </a:lnTo>
                <a:lnTo>
                  <a:pt x="0" y="609599"/>
                </a:lnTo>
                <a:lnTo>
                  <a:pt x="9584" y="657046"/>
                </a:lnTo>
                <a:lnTo>
                  <a:pt x="35718" y="695801"/>
                </a:lnTo>
                <a:lnTo>
                  <a:pt x="74473" y="721935"/>
                </a:lnTo>
                <a:lnTo>
                  <a:pt x="121920" y="731519"/>
                </a:lnTo>
                <a:lnTo>
                  <a:pt x="1975104" y="731519"/>
                </a:lnTo>
                <a:lnTo>
                  <a:pt x="2022550" y="721935"/>
                </a:lnTo>
                <a:lnTo>
                  <a:pt x="2061305" y="695801"/>
                </a:lnTo>
                <a:lnTo>
                  <a:pt x="2087439" y="657046"/>
                </a:lnTo>
                <a:lnTo>
                  <a:pt x="2097024" y="609599"/>
                </a:lnTo>
                <a:lnTo>
                  <a:pt x="2097024" y="121919"/>
                </a:lnTo>
                <a:lnTo>
                  <a:pt x="2087439" y="74473"/>
                </a:lnTo>
                <a:lnTo>
                  <a:pt x="2061305" y="35718"/>
                </a:lnTo>
                <a:lnTo>
                  <a:pt x="2022550" y="9584"/>
                </a:lnTo>
                <a:lnTo>
                  <a:pt x="1975104" y="0"/>
                </a:lnTo>
                <a:close/>
              </a:path>
            </a:pathLst>
          </a:custGeom>
          <a:solidFill>
            <a:srgbClr val="FFCD7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838313" y="2541777"/>
            <a:ext cx="597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35" dirty="0">
                <a:solidFill>
                  <a:srgbClr val="1E3864"/>
                </a:solidFill>
                <a:latin typeface="Tahoma"/>
                <a:cs typeface="Tahoma"/>
              </a:rPr>
              <a:t>Навоз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83579" y="2336292"/>
            <a:ext cx="5759450" cy="1699260"/>
            <a:chOff x="5783579" y="2336292"/>
            <a:chExt cx="5759450" cy="1699260"/>
          </a:xfrm>
        </p:grpSpPr>
        <p:sp>
          <p:nvSpPr>
            <p:cNvPr id="20" name="object 20"/>
            <p:cNvSpPr/>
            <p:nvPr/>
          </p:nvSpPr>
          <p:spPr>
            <a:xfrm>
              <a:off x="7082789" y="2355342"/>
              <a:ext cx="2113915" cy="634365"/>
            </a:xfrm>
            <a:custGeom>
              <a:avLst/>
              <a:gdLst/>
              <a:ahLst/>
              <a:cxnLst/>
              <a:rect l="l" t="t" r="r" b="b"/>
              <a:pathLst>
                <a:path w="2113915" h="634364">
                  <a:moveTo>
                    <a:pt x="0" y="105663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2008124" y="0"/>
                  </a:lnTo>
                  <a:lnTo>
                    <a:pt x="2049226" y="8312"/>
                  </a:lnTo>
                  <a:lnTo>
                    <a:pt x="2082815" y="30972"/>
                  </a:lnTo>
                  <a:lnTo>
                    <a:pt x="2105475" y="64561"/>
                  </a:lnTo>
                  <a:lnTo>
                    <a:pt x="2113787" y="105663"/>
                  </a:lnTo>
                  <a:lnTo>
                    <a:pt x="2113787" y="528320"/>
                  </a:lnTo>
                  <a:lnTo>
                    <a:pt x="2105475" y="569422"/>
                  </a:lnTo>
                  <a:lnTo>
                    <a:pt x="2082815" y="603011"/>
                  </a:lnTo>
                  <a:lnTo>
                    <a:pt x="2049226" y="625671"/>
                  </a:lnTo>
                  <a:lnTo>
                    <a:pt x="2008124" y="633984"/>
                  </a:lnTo>
                  <a:lnTo>
                    <a:pt x="105663" y="633984"/>
                  </a:lnTo>
                  <a:lnTo>
                    <a:pt x="64561" y="625671"/>
                  </a:lnTo>
                  <a:lnTo>
                    <a:pt x="30972" y="603011"/>
                  </a:lnTo>
                  <a:lnTo>
                    <a:pt x="8312" y="569422"/>
                  </a:lnTo>
                  <a:lnTo>
                    <a:pt x="0" y="528320"/>
                  </a:lnTo>
                  <a:lnTo>
                    <a:pt x="0" y="105663"/>
                  </a:lnTo>
                  <a:close/>
                </a:path>
              </a:pathLst>
            </a:custGeom>
            <a:ln w="38100">
              <a:solidFill>
                <a:srgbClr val="FFCD7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3579" y="2982214"/>
              <a:ext cx="2356485" cy="350520"/>
            </a:xfrm>
            <a:custGeom>
              <a:avLst/>
              <a:gdLst/>
              <a:ahLst/>
              <a:cxnLst/>
              <a:rect l="l" t="t" r="r" b="b"/>
              <a:pathLst>
                <a:path w="2356484" h="350520">
                  <a:moveTo>
                    <a:pt x="70485" y="274574"/>
                  </a:moveTo>
                  <a:lnTo>
                    <a:pt x="0" y="322452"/>
                  </a:lnTo>
                  <a:lnTo>
                    <a:pt x="80645" y="350138"/>
                  </a:lnTo>
                  <a:lnTo>
                    <a:pt x="76632" y="320294"/>
                  </a:lnTo>
                  <a:lnTo>
                    <a:pt x="63754" y="320294"/>
                  </a:lnTo>
                  <a:lnTo>
                    <a:pt x="62103" y="307721"/>
                  </a:lnTo>
                  <a:lnTo>
                    <a:pt x="74714" y="306028"/>
                  </a:lnTo>
                  <a:lnTo>
                    <a:pt x="70485" y="274574"/>
                  </a:lnTo>
                  <a:close/>
                </a:path>
                <a:path w="2356484" h="350520">
                  <a:moveTo>
                    <a:pt x="74714" y="306028"/>
                  </a:moveTo>
                  <a:lnTo>
                    <a:pt x="62103" y="307721"/>
                  </a:lnTo>
                  <a:lnTo>
                    <a:pt x="63754" y="320294"/>
                  </a:lnTo>
                  <a:lnTo>
                    <a:pt x="76404" y="318596"/>
                  </a:lnTo>
                  <a:lnTo>
                    <a:pt x="74714" y="306028"/>
                  </a:lnTo>
                  <a:close/>
                </a:path>
                <a:path w="2356484" h="350520">
                  <a:moveTo>
                    <a:pt x="76404" y="318596"/>
                  </a:moveTo>
                  <a:lnTo>
                    <a:pt x="63754" y="320294"/>
                  </a:lnTo>
                  <a:lnTo>
                    <a:pt x="76632" y="320294"/>
                  </a:lnTo>
                  <a:lnTo>
                    <a:pt x="76404" y="318596"/>
                  </a:lnTo>
                  <a:close/>
                </a:path>
                <a:path w="2356484" h="350520">
                  <a:moveTo>
                    <a:pt x="2354579" y="0"/>
                  </a:moveTo>
                  <a:lnTo>
                    <a:pt x="74714" y="306028"/>
                  </a:lnTo>
                  <a:lnTo>
                    <a:pt x="76404" y="318596"/>
                  </a:lnTo>
                  <a:lnTo>
                    <a:pt x="2356230" y="12700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082028" y="3304031"/>
              <a:ext cx="4460875" cy="731520"/>
            </a:xfrm>
            <a:custGeom>
              <a:avLst/>
              <a:gdLst/>
              <a:ahLst/>
              <a:cxnLst/>
              <a:rect l="l" t="t" r="r" b="b"/>
              <a:pathLst>
                <a:path w="4460875" h="731520">
                  <a:moveTo>
                    <a:pt x="2097024" y="121920"/>
                  </a:moveTo>
                  <a:lnTo>
                    <a:pt x="2087435" y="74485"/>
                  </a:lnTo>
                  <a:lnTo>
                    <a:pt x="2061298" y="35725"/>
                  </a:lnTo>
                  <a:lnTo>
                    <a:pt x="2022538" y="9588"/>
                  </a:lnTo>
                  <a:lnTo>
                    <a:pt x="1975104" y="0"/>
                  </a:lnTo>
                  <a:lnTo>
                    <a:pt x="121920" y="0"/>
                  </a:lnTo>
                  <a:lnTo>
                    <a:pt x="74472" y="9588"/>
                  </a:lnTo>
                  <a:lnTo>
                    <a:pt x="35712" y="35725"/>
                  </a:lnTo>
                  <a:lnTo>
                    <a:pt x="9575" y="74485"/>
                  </a:lnTo>
                  <a:lnTo>
                    <a:pt x="0" y="121920"/>
                  </a:lnTo>
                  <a:lnTo>
                    <a:pt x="0" y="609600"/>
                  </a:lnTo>
                  <a:lnTo>
                    <a:pt x="9575" y="657047"/>
                  </a:lnTo>
                  <a:lnTo>
                    <a:pt x="35712" y="695807"/>
                  </a:lnTo>
                  <a:lnTo>
                    <a:pt x="74472" y="721944"/>
                  </a:lnTo>
                  <a:lnTo>
                    <a:pt x="121920" y="731520"/>
                  </a:lnTo>
                  <a:lnTo>
                    <a:pt x="1975104" y="731520"/>
                  </a:lnTo>
                  <a:lnTo>
                    <a:pt x="2022538" y="721944"/>
                  </a:lnTo>
                  <a:lnTo>
                    <a:pt x="2061298" y="695807"/>
                  </a:lnTo>
                  <a:lnTo>
                    <a:pt x="2087435" y="657047"/>
                  </a:lnTo>
                  <a:lnTo>
                    <a:pt x="2097024" y="609600"/>
                  </a:lnTo>
                  <a:lnTo>
                    <a:pt x="2097024" y="121920"/>
                  </a:lnTo>
                  <a:close/>
                </a:path>
                <a:path w="4460875" h="731520">
                  <a:moveTo>
                    <a:pt x="4460748" y="121920"/>
                  </a:moveTo>
                  <a:lnTo>
                    <a:pt x="4451159" y="74485"/>
                  </a:lnTo>
                  <a:lnTo>
                    <a:pt x="4425023" y="35725"/>
                  </a:lnTo>
                  <a:lnTo>
                    <a:pt x="4386262" y="9588"/>
                  </a:lnTo>
                  <a:lnTo>
                    <a:pt x="4338828" y="0"/>
                  </a:lnTo>
                  <a:lnTo>
                    <a:pt x="2468880" y="0"/>
                  </a:lnTo>
                  <a:lnTo>
                    <a:pt x="2421432" y="9588"/>
                  </a:lnTo>
                  <a:lnTo>
                    <a:pt x="2382672" y="35725"/>
                  </a:lnTo>
                  <a:lnTo>
                    <a:pt x="2356535" y="74485"/>
                  </a:lnTo>
                  <a:lnTo>
                    <a:pt x="2346960" y="121920"/>
                  </a:lnTo>
                  <a:lnTo>
                    <a:pt x="2346960" y="609600"/>
                  </a:lnTo>
                  <a:lnTo>
                    <a:pt x="2356535" y="657047"/>
                  </a:lnTo>
                  <a:lnTo>
                    <a:pt x="2382672" y="695807"/>
                  </a:lnTo>
                  <a:lnTo>
                    <a:pt x="2421432" y="721944"/>
                  </a:lnTo>
                  <a:lnTo>
                    <a:pt x="2468880" y="731520"/>
                  </a:lnTo>
                  <a:lnTo>
                    <a:pt x="4338828" y="731520"/>
                  </a:lnTo>
                  <a:lnTo>
                    <a:pt x="4386262" y="721944"/>
                  </a:lnTo>
                  <a:lnTo>
                    <a:pt x="4425023" y="695807"/>
                  </a:lnTo>
                  <a:lnTo>
                    <a:pt x="4451159" y="657047"/>
                  </a:lnTo>
                  <a:lnTo>
                    <a:pt x="4460748" y="609600"/>
                  </a:lnTo>
                  <a:lnTo>
                    <a:pt x="4460748" y="12192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4599" y="2982213"/>
              <a:ext cx="2392045" cy="350520"/>
            </a:xfrm>
            <a:custGeom>
              <a:avLst/>
              <a:gdLst/>
              <a:ahLst/>
              <a:cxnLst/>
              <a:rect l="l" t="t" r="r" b="b"/>
              <a:pathLst>
                <a:path w="2392045" h="350520">
                  <a:moveTo>
                    <a:pt x="2391791" y="322453"/>
                  </a:moveTo>
                  <a:lnTo>
                    <a:pt x="2388616" y="320294"/>
                  </a:lnTo>
                  <a:lnTo>
                    <a:pt x="2321433" y="274574"/>
                  </a:lnTo>
                  <a:lnTo>
                    <a:pt x="2317204" y="306031"/>
                  </a:lnTo>
                  <a:lnTo>
                    <a:pt x="45974" y="0"/>
                  </a:lnTo>
                  <a:lnTo>
                    <a:pt x="45072" y="6362"/>
                  </a:lnTo>
                  <a:lnTo>
                    <a:pt x="38227" y="6223"/>
                  </a:lnTo>
                  <a:lnTo>
                    <a:pt x="31711" y="246138"/>
                  </a:lnTo>
                  <a:lnTo>
                    <a:pt x="0" y="245237"/>
                  </a:lnTo>
                  <a:lnTo>
                    <a:pt x="35941" y="322453"/>
                  </a:lnTo>
                  <a:lnTo>
                    <a:pt x="69748" y="259207"/>
                  </a:lnTo>
                  <a:lnTo>
                    <a:pt x="76073" y="247396"/>
                  </a:lnTo>
                  <a:lnTo>
                    <a:pt x="44411" y="246507"/>
                  </a:lnTo>
                  <a:lnTo>
                    <a:pt x="50723" y="13589"/>
                  </a:lnTo>
                  <a:lnTo>
                    <a:pt x="2315502" y="318617"/>
                  </a:lnTo>
                  <a:lnTo>
                    <a:pt x="2311273" y="350139"/>
                  </a:lnTo>
                  <a:lnTo>
                    <a:pt x="2391791" y="3224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91353" y="3491865"/>
            <a:ext cx="593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1E3864"/>
                </a:solidFill>
                <a:latin typeface="Tahoma"/>
                <a:cs typeface="Tahoma"/>
              </a:rPr>
              <a:t>Отход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0613" y="3321507"/>
            <a:ext cx="1938020" cy="209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025" marR="531495">
              <a:lnSpc>
                <a:spcPct val="100000"/>
              </a:lnSpc>
              <a:spcBef>
                <a:spcPts val="105"/>
              </a:spcBef>
            </a:pPr>
            <a:r>
              <a:rPr sz="1400" spc="155" dirty="0">
                <a:solidFill>
                  <a:srgbClr val="1E3864"/>
                </a:solidFill>
                <a:latin typeface="Tahoma"/>
                <a:cs typeface="Tahoma"/>
              </a:rPr>
              <a:t>Побочный </a:t>
            </a:r>
            <a:r>
              <a:rPr sz="1400" spc="1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продукт </a:t>
            </a:r>
            <a:r>
              <a:rPr sz="1400" spc="13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1400" spc="165" dirty="0">
                <a:solidFill>
                  <a:srgbClr val="1E3864"/>
                </a:solidFill>
                <a:latin typeface="Tahoma"/>
                <a:cs typeface="Tahoma"/>
              </a:rPr>
              <a:t>р</a:t>
            </a:r>
            <a:r>
              <a:rPr sz="1400" spc="140" dirty="0">
                <a:solidFill>
                  <a:srgbClr val="1E3864"/>
                </a:solidFill>
                <a:latin typeface="Tahoma"/>
                <a:cs typeface="Tahoma"/>
              </a:rPr>
              <a:t>оизво</a:t>
            </a:r>
            <a:r>
              <a:rPr sz="1400" spc="155" dirty="0">
                <a:solidFill>
                  <a:srgbClr val="1E3864"/>
                </a:solidFill>
                <a:latin typeface="Tahoma"/>
                <a:cs typeface="Tahoma"/>
              </a:rPr>
              <a:t>д</a:t>
            </a:r>
            <a:r>
              <a:rPr sz="1400" spc="95" dirty="0">
                <a:solidFill>
                  <a:srgbClr val="1E3864"/>
                </a:solidFill>
                <a:latin typeface="Tahoma"/>
                <a:cs typeface="Tahoma"/>
              </a:rPr>
              <a:t>ст</a:t>
            </a:r>
            <a:r>
              <a:rPr sz="1400" spc="110" dirty="0">
                <a:solidFill>
                  <a:srgbClr val="1E3864"/>
                </a:solidFill>
                <a:latin typeface="Tahoma"/>
                <a:cs typeface="Tahoma"/>
              </a:rPr>
              <a:t>ва</a:t>
            </a:r>
            <a:endParaRPr sz="1400" dirty="0">
              <a:latin typeface="Tahoma"/>
              <a:cs typeface="Tahoma"/>
            </a:endParaRPr>
          </a:p>
          <a:p>
            <a:pPr marL="12700" marR="295275">
              <a:lnSpc>
                <a:spcPct val="100000"/>
              </a:lnSpc>
              <a:spcBef>
                <a:spcPts val="1190"/>
              </a:spcBef>
            </a:pP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ый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кон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24468F"/>
                </a:solidFill>
                <a:latin typeface="Tahoma"/>
                <a:cs typeface="Tahoma"/>
              </a:rPr>
              <a:t>от  </a:t>
            </a:r>
            <a:r>
              <a:rPr sz="1050" spc="-55" dirty="0">
                <a:solidFill>
                  <a:srgbClr val="24468F"/>
                </a:solidFill>
                <a:latin typeface="Tahoma"/>
                <a:cs typeface="Tahoma"/>
              </a:rPr>
              <a:t>14.</a:t>
            </a:r>
            <a:r>
              <a:rPr sz="1050" spc="25" dirty="0">
                <a:solidFill>
                  <a:srgbClr val="24468F"/>
                </a:solidFill>
                <a:latin typeface="Tahoma"/>
                <a:cs typeface="Tahoma"/>
              </a:rPr>
              <a:t>07.2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022</a:t>
            </a:r>
            <a:r>
              <a:rPr sz="1050" spc="-7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№</a:t>
            </a:r>
            <a:r>
              <a:rPr sz="1050" spc="-6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24468F"/>
                </a:solidFill>
                <a:latin typeface="Tahoma"/>
                <a:cs typeface="Tahoma"/>
              </a:rPr>
              <a:t>26</a:t>
            </a:r>
            <a:r>
              <a:rPr sz="1050" spc="105" dirty="0">
                <a:solidFill>
                  <a:srgbClr val="24468F"/>
                </a:solidFill>
                <a:latin typeface="Tahoma"/>
                <a:cs typeface="Tahoma"/>
              </a:rPr>
              <a:t>8</a:t>
            </a:r>
            <a:r>
              <a:rPr sz="1050" spc="20" dirty="0">
                <a:solidFill>
                  <a:srgbClr val="24468F"/>
                </a:solidFill>
                <a:latin typeface="Tahoma"/>
                <a:cs typeface="Tahoma"/>
              </a:rPr>
              <a:t>-</a:t>
            </a: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-9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24468F"/>
                </a:solidFill>
                <a:latin typeface="Tahoma"/>
                <a:cs typeface="Tahoma"/>
              </a:rPr>
              <a:t>«О</a:t>
            </a:r>
            <a:endParaRPr sz="10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внесении 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изменений 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в 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ый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кон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24468F"/>
                </a:solidFill>
                <a:latin typeface="Tahoma"/>
                <a:cs typeface="Tahoma"/>
              </a:rPr>
              <a:t>«Об  </a:t>
            </a:r>
            <a:r>
              <a:rPr sz="1050" spc="60" dirty="0">
                <a:solidFill>
                  <a:srgbClr val="24468F"/>
                </a:solidFill>
                <a:latin typeface="Tahoma"/>
                <a:cs typeface="Tahoma"/>
              </a:rPr>
              <a:t>отхо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35" dirty="0">
                <a:solidFill>
                  <a:srgbClr val="24468F"/>
                </a:solidFill>
                <a:latin typeface="Tahoma"/>
                <a:cs typeface="Tahoma"/>
              </a:rPr>
              <a:t>х</a:t>
            </a:r>
            <a:r>
              <a:rPr sz="1050" spc="-8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п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оиз</a:t>
            </a:r>
            <a:r>
              <a:rPr sz="1050" spc="105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050" spc="10" dirty="0">
                <a:solidFill>
                  <a:srgbClr val="24468F"/>
                </a:solidFill>
                <a:latin typeface="Tahoma"/>
                <a:cs typeface="Tahoma"/>
              </a:rPr>
              <a:t>т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-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и  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п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от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бл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я</a:t>
            </a:r>
            <a:r>
              <a:rPr sz="1050" spc="-100" dirty="0">
                <a:solidFill>
                  <a:srgbClr val="24468F"/>
                </a:solidFill>
                <a:latin typeface="Tahoma"/>
                <a:cs typeface="Tahoma"/>
              </a:rPr>
              <a:t>»</a:t>
            </a:r>
            <a:r>
              <a:rPr sz="1050" spc="-8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-6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от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75" dirty="0">
                <a:solidFill>
                  <a:srgbClr val="24468F"/>
                </a:solidFill>
                <a:latin typeface="Tahoma"/>
                <a:cs typeface="Tahoma"/>
              </a:rPr>
              <a:t>ые 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кон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од</a:t>
            </a:r>
            <a:r>
              <a:rPr sz="1050" spc="7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5" dirty="0">
                <a:solidFill>
                  <a:srgbClr val="24468F"/>
                </a:solidFill>
                <a:latin typeface="Tahoma"/>
                <a:cs typeface="Tahoma"/>
              </a:rPr>
              <a:t>т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ые</a:t>
            </a:r>
            <a:r>
              <a:rPr sz="1050" spc="-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акты  </a:t>
            </a:r>
            <a:r>
              <a:rPr sz="1050" spc="160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120" dirty="0">
                <a:solidFill>
                  <a:srgbClr val="24468F"/>
                </a:solidFill>
                <a:latin typeface="Tahoma"/>
                <a:cs typeface="Tahoma"/>
              </a:rPr>
              <a:t>й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050" spc="105" dirty="0">
                <a:solidFill>
                  <a:srgbClr val="24468F"/>
                </a:solidFill>
                <a:latin typeface="Tahoma"/>
                <a:cs typeface="Tahoma"/>
              </a:rPr>
              <a:t>кой</a:t>
            </a:r>
            <a:r>
              <a:rPr sz="1050" spc="-10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25" dirty="0">
                <a:solidFill>
                  <a:srgbClr val="24468F"/>
                </a:solidFill>
                <a:latin typeface="Tahoma"/>
                <a:cs typeface="Tahoma"/>
              </a:rPr>
              <a:t>ци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-100" dirty="0">
                <a:solidFill>
                  <a:srgbClr val="24468F"/>
                </a:solidFill>
                <a:latin typeface="Tahoma"/>
                <a:cs typeface="Tahoma"/>
              </a:rPr>
              <a:t>»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96425" y="3309620"/>
            <a:ext cx="2052320" cy="2110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 marR="245745">
              <a:lnSpc>
                <a:spcPct val="100000"/>
              </a:lnSpc>
              <a:spcBef>
                <a:spcPts val="105"/>
              </a:spcBef>
            </a:pPr>
            <a:r>
              <a:rPr sz="1400" spc="155" dirty="0">
                <a:solidFill>
                  <a:srgbClr val="1E3864"/>
                </a:solidFill>
                <a:latin typeface="Tahoma"/>
                <a:cs typeface="Tahoma"/>
              </a:rPr>
              <a:t>Побочный </a:t>
            </a:r>
            <a:r>
              <a:rPr sz="1400" spc="1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продукт </a:t>
            </a:r>
            <a:r>
              <a:rPr sz="1400" spc="13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200" dirty="0">
                <a:solidFill>
                  <a:srgbClr val="1E3864"/>
                </a:solidFill>
                <a:latin typeface="Tahoma"/>
                <a:cs typeface="Tahoma"/>
              </a:rPr>
              <a:t>ж</a:t>
            </a:r>
            <a:r>
              <a:rPr sz="1400" spc="140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400" spc="100" dirty="0">
                <a:solidFill>
                  <a:srgbClr val="1E3864"/>
                </a:solidFill>
                <a:latin typeface="Tahoma"/>
                <a:cs typeface="Tahoma"/>
              </a:rPr>
              <a:t>вот</a:t>
            </a: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новодс</a:t>
            </a:r>
            <a:r>
              <a:rPr sz="1400" spc="2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1E3864"/>
                </a:solidFill>
                <a:latin typeface="Tahoma"/>
                <a:cs typeface="Tahoma"/>
              </a:rPr>
              <a:t>ва</a:t>
            </a:r>
            <a:endParaRPr sz="1400" dirty="0">
              <a:latin typeface="Tahoma"/>
              <a:cs typeface="Tahoma"/>
            </a:endParaRPr>
          </a:p>
          <a:p>
            <a:pPr marL="12700" marR="402590">
              <a:lnSpc>
                <a:spcPct val="100000"/>
              </a:lnSpc>
              <a:spcBef>
                <a:spcPts val="1280"/>
              </a:spcBef>
            </a:pP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ый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кон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24468F"/>
                </a:solidFill>
                <a:latin typeface="Tahoma"/>
                <a:cs typeface="Tahoma"/>
              </a:rPr>
              <a:t>от  </a:t>
            </a:r>
            <a:r>
              <a:rPr sz="1050" spc="-55" dirty="0">
                <a:solidFill>
                  <a:srgbClr val="24468F"/>
                </a:solidFill>
                <a:latin typeface="Tahoma"/>
                <a:cs typeface="Tahoma"/>
              </a:rPr>
              <a:t>14.</a:t>
            </a:r>
            <a:r>
              <a:rPr sz="1050" spc="25" dirty="0">
                <a:solidFill>
                  <a:srgbClr val="24468F"/>
                </a:solidFill>
                <a:latin typeface="Tahoma"/>
                <a:cs typeface="Tahoma"/>
              </a:rPr>
              <a:t>07.2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022</a:t>
            </a:r>
            <a:r>
              <a:rPr sz="1050" spc="-7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№</a:t>
            </a:r>
            <a:r>
              <a:rPr sz="1050" spc="-6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248</a:t>
            </a:r>
            <a:r>
              <a:rPr sz="1050" spc="20" dirty="0">
                <a:solidFill>
                  <a:srgbClr val="24468F"/>
                </a:solidFill>
                <a:latin typeface="Tahoma"/>
                <a:cs typeface="Tahoma"/>
              </a:rPr>
              <a:t>-</a:t>
            </a: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-8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24468F"/>
                </a:solidFill>
                <a:latin typeface="Tahoma"/>
                <a:cs typeface="Tahoma"/>
              </a:rPr>
              <a:t>«О</a:t>
            </a:r>
            <a:endParaRPr sz="10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п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обоч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ых</a:t>
            </a:r>
            <a:r>
              <a:rPr sz="1050" spc="-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п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од</a:t>
            </a:r>
            <a:r>
              <a:rPr sz="1050" spc="75" dirty="0">
                <a:solidFill>
                  <a:srgbClr val="24468F"/>
                </a:solidFill>
                <a:latin typeface="Tahoma"/>
                <a:cs typeface="Tahoma"/>
              </a:rPr>
              <a:t>у</a:t>
            </a:r>
            <a:r>
              <a:rPr sz="1050" spc="40" dirty="0">
                <a:solidFill>
                  <a:srgbClr val="24468F"/>
                </a:solidFill>
                <a:latin typeface="Tahoma"/>
                <a:cs typeface="Tahoma"/>
              </a:rPr>
              <a:t>ктах  </a:t>
            </a:r>
            <a:r>
              <a:rPr sz="1050" spc="105" dirty="0">
                <a:solidFill>
                  <a:srgbClr val="24468F"/>
                </a:solidFill>
                <a:latin typeface="Tahoma"/>
                <a:cs typeface="Tahoma"/>
              </a:rPr>
              <a:t>ж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050" spc="40" dirty="0">
                <a:solidFill>
                  <a:srgbClr val="24468F"/>
                </a:solidFill>
                <a:latin typeface="Tahoma"/>
                <a:cs typeface="Tahoma"/>
              </a:rPr>
              <a:t>т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85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с</a:t>
            </a:r>
            <a:r>
              <a:rPr sz="1050" spc="5" dirty="0">
                <a:solidFill>
                  <a:srgbClr val="24468F"/>
                </a:solidFill>
                <a:latin typeface="Tahoma"/>
                <a:cs typeface="Tahoma"/>
              </a:rPr>
              <a:t>т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6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-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-5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о  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внесении 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изменений 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в 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от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ые</a:t>
            </a:r>
            <a:r>
              <a:rPr sz="1050" spc="-8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кон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од</a:t>
            </a:r>
            <a:r>
              <a:rPr sz="1050" spc="7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5" dirty="0">
                <a:solidFill>
                  <a:srgbClr val="24468F"/>
                </a:solidFill>
                <a:latin typeface="Tahoma"/>
                <a:cs typeface="Tahoma"/>
              </a:rPr>
              <a:t>т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75" dirty="0">
                <a:solidFill>
                  <a:srgbClr val="24468F"/>
                </a:solidFill>
                <a:latin typeface="Tahoma"/>
                <a:cs typeface="Tahoma"/>
              </a:rPr>
              <a:t>ые 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акты 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Российской </a:t>
            </a:r>
            <a:r>
              <a:rPr sz="1050" spc="12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Федерации»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30826" y="4112514"/>
            <a:ext cx="18808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0190">
              <a:lnSpc>
                <a:spcPct val="100000"/>
              </a:lnSpc>
              <a:spcBef>
                <a:spcPts val="105"/>
              </a:spcBef>
            </a:pP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д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е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л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ь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н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ый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70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кон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24468F"/>
                </a:solidFill>
                <a:latin typeface="Tahoma"/>
                <a:cs typeface="Tahoma"/>
              </a:rPr>
              <a:t>от  </a:t>
            </a:r>
            <a:r>
              <a:rPr sz="1050" spc="50" dirty="0">
                <a:solidFill>
                  <a:srgbClr val="24468F"/>
                </a:solidFill>
                <a:latin typeface="Tahoma"/>
                <a:cs typeface="Tahoma"/>
              </a:rPr>
              <a:t>24.06</a:t>
            </a:r>
            <a:r>
              <a:rPr sz="1050" spc="-95" dirty="0">
                <a:solidFill>
                  <a:srgbClr val="24468F"/>
                </a:solidFill>
                <a:latin typeface="Tahoma"/>
                <a:cs typeface="Tahoma"/>
              </a:rPr>
              <a:t>.</a:t>
            </a:r>
            <a:r>
              <a:rPr sz="1050" spc="-65" dirty="0">
                <a:solidFill>
                  <a:srgbClr val="24468F"/>
                </a:solidFill>
                <a:latin typeface="Tahoma"/>
                <a:cs typeface="Tahoma"/>
              </a:rPr>
              <a:t>1</a:t>
            </a:r>
            <a:r>
              <a:rPr sz="1050" spc="-60" dirty="0">
                <a:solidFill>
                  <a:srgbClr val="24468F"/>
                </a:solidFill>
                <a:latin typeface="Tahoma"/>
                <a:cs typeface="Tahoma"/>
              </a:rPr>
              <a:t>9</a:t>
            </a:r>
            <a:r>
              <a:rPr sz="1050" spc="65" dirty="0">
                <a:solidFill>
                  <a:srgbClr val="24468F"/>
                </a:solidFill>
                <a:latin typeface="Tahoma"/>
                <a:cs typeface="Tahoma"/>
              </a:rPr>
              <a:t>9</a:t>
            </a:r>
            <a:r>
              <a:rPr sz="1050" spc="100" dirty="0">
                <a:solidFill>
                  <a:srgbClr val="24468F"/>
                </a:solidFill>
                <a:latin typeface="Tahoma"/>
                <a:cs typeface="Tahoma"/>
              </a:rPr>
              <a:t>8</a:t>
            </a:r>
            <a:r>
              <a:rPr sz="1050" spc="-9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55" dirty="0">
                <a:solidFill>
                  <a:srgbClr val="24468F"/>
                </a:solidFill>
                <a:latin typeface="Tahoma"/>
                <a:cs typeface="Tahoma"/>
              </a:rPr>
              <a:t>N</a:t>
            </a:r>
            <a:r>
              <a:rPr sz="1050" spc="-6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85" dirty="0">
                <a:solidFill>
                  <a:srgbClr val="24468F"/>
                </a:solidFill>
                <a:latin typeface="Tahoma"/>
                <a:cs typeface="Tahoma"/>
              </a:rPr>
              <a:t>8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9</a:t>
            </a:r>
            <a:r>
              <a:rPr sz="1050" spc="20" dirty="0">
                <a:solidFill>
                  <a:srgbClr val="24468F"/>
                </a:solidFill>
                <a:latin typeface="Tahoma"/>
                <a:cs typeface="Tahoma"/>
              </a:rPr>
              <a:t>-</a:t>
            </a:r>
            <a:r>
              <a:rPr sz="1050" spc="180" dirty="0">
                <a:solidFill>
                  <a:srgbClr val="24468F"/>
                </a:solidFill>
                <a:latin typeface="Tahoma"/>
                <a:cs typeface="Tahoma"/>
              </a:rPr>
              <a:t>Ф</a:t>
            </a:r>
            <a:r>
              <a:rPr sz="1050" spc="110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endParaRPr sz="10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«Об</a:t>
            </a:r>
            <a:r>
              <a:rPr sz="105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24468F"/>
                </a:solidFill>
                <a:latin typeface="Tahoma"/>
                <a:cs typeface="Tahoma"/>
              </a:rPr>
              <a:t>от</a:t>
            </a:r>
            <a:r>
              <a:rPr sz="1050" spc="30" dirty="0">
                <a:solidFill>
                  <a:srgbClr val="24468F"/>
                </a:solidFill>
                <a:latin typeface="Tahoma"/>
                <a:cs typeface="Tahoma"/>
              </a:rPr>
              <a:t>х</a:t>
            </a:r>
            <a:r>
              <a:rPr sz="1050" spc="90" dirty="0">
                <a:solidFill>
                  <a:srgbClr val="24468F"/>
                </a:solidFill>
                <a:latin typeface="Tahoma"/>
                <a:cs typeface="Tahoma"/>
              </a:rPr>
              <a:t>од</a:t>
            </a:r>
            <a:r>
              <a:rPr sz="1050" spc="75" dirty="0">
                <a:solidFill>
                  <a:srgbClr val="24468F"/>
                </a:solidFill>
                <a:latin typeface="Tahoma"/>
                <a:cs typeface="Tahoma"/>
              </a:rPr>
              <a:t>а</a:t>
            </a:r>
            <a:r>
              <a:rPr sz="1050" spc="35" dirty="0">
                <a:solidFill>
                  <a:srgbClr val="24468F"/>
                </a:solidFill>
                <a:latin typeface="Tahoma"/>
                <a:cs typeface="Tahoma"/>
              </a:rPr>
              <a:t>х</a:t>
            </a:r>
            <a:r>
              <a:rPr sz="1050" spc="-8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п</a:t>
            </a:r>
            <a:r>
              <a:rPr sz="1050" spc="135" dirty="0">
                <a:solidFill>
                  <a:srgbClr val="24468F"/>
                </a:solidFill>
                <a:latin typeface="Tahoma"/>
                <a:cs typeface="Tahoma"/>
              </a:rPr>
              <a:t>р</a:t>
            </a:r>
            <a:r>
              <a:rPr sz="1050" spc="114" dirty="0">
                <a:solidFill>
                  <a:srgbClr val="24468F"/>
                </a:solidFill>
                <a:latin typeface="Tahoma"/>
                <a:cs typeface="Tahoma"/>
              </a:rPr>
              <a:t>о</a:t>
            </a:r>
            <a:r>
              <a:rPr sz="1050" spc="125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з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одс</a:t>
            </a:r>
            <a:r>
              <a:rPr sz="1050" spc="60" dirty="0">
                <a:solidFill>
                  <a:srgbClr val="24468F"/>
                </a:solidFill>
                <a:latin typeface="Tahoma"/>
                <a:cs typeface="Tahoma"/>
              </a:rPr>
              <a:t>т</a:t>
            </a:r>
            <a:r>
              <a:rPr sz="1050" spc="95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050" spc="45" dirty="0">
                <a:solidFill>
                  <a:srgbClr val="24468F"/>
                </a:solidFill>
                <a:latin typeface="Tahoma"/>
                <a:cs typeface="Tahoma"/>
              </a:rPr>
              <a:t>а  </a:t>
            </a:r>
            <a:r>
              <a:rPr sz="1050" spc="130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r>
              <a:rPr sz="1050" spc="-6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050" spc="80" dirty="0">
                <a:solidFill>
                  <a:srgbClr val="24468F"/>
                </a:solidFill>
                <a:latin typeface="Tahoma"/>
                <a:cs typeface="Tahoma"/>
              </a:rPr>
              <a:t>потребления»</a:t>
            </a:r>
            <a:endParaRPr sz="1050" dirty="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" y="4337435"/>
            <a:ext cx="3514852" cy="252056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2</a:t>
            </a:fld>
            <a:endParaRPr spc="-35" dirty="0"/>
          </a:p>
        </p:txBody>
      </p:sp>
      <p:pic>
        <p:nvPicPr>
          <p:cNvPr id="31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5200" y="164175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4217" y="5022095"/>
            <a:ext cx="5487781" cy="18359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710927"/>
            <a:ext cx="4609465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Регулирование</a:t>
            </a:r>
            <a:r>
              <a:rPr spc="-90" dirty="0"/>
              <a:t> </a:t>
            </a:r>
            <a:r>
              <a:rPr spc="95" dirty="0"/>
              <a:t>обращения </a:t>
            </a:r>
            <a:r>
              <a:rPr spc="-690" dirty="0"/>
              <a:t> </a:t>
            </a:r>
            <a:r>
              <a:rPr spc="155" dirty="0"/>
              <a:t>с</a:t>
            </a:r>
            <a:r>
              <a:rPr spc="-30" dirty="0"/>
              <a:t> </a:t>
            </a:r>
            <a:r>
              <a:rPr spc="50" dirty="0"/>
              <a:t>навозом/помётом</a:t>
            </a:r>
          </a:p>
          <a:p>
            <a:pPr marL="12700" marR="866775">
              <a:lnSpc>
                <a:spcPct val="100000"/>
              </a:lnSpc>
              <a:spcBef>
                <a:spcPts val="60"/>
              </a:spcBef>
            </a:pPr>
            <a:r>
              <a:rPr sz="900" b="0" spc="75" dirty="0">
                <a:solidFill>
                  <a:srgbClr val="7E7E7E"/>
                </a:solidFill>
                <a:latin typeface="Tahoma"/>
                <a:cs typeface="Tahoma"/>
              </a:rPr>
              <a:t>Для</a:t>
            </a:r>
            <a:r>
              <a:rPr sz="900" b="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dirty="0">
                <a:solidFill>
                  <a:srgbClr val="7E7E7E"/>
                </a:solidFill>
                <a:latin typeface="Tahoma"/>
                <a:cs typeface="Tahoma"/>
              </a:rPr>
              <a:t>тех,</a:t>
            </a:r>
            <a:r>
              <a:rPr sz="900" b="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50" dirty="0">
                <a:solidFill>
                  <a:srgbClr val="7E7E7E"/>
                </a:solidFill>
                <a:latin typeface="Tahoma"/>
                <a:cs typeface="Tahoma"/>
              </a:rPr>
              <a:t>кто</a:t>
            </a:r>
            <a:r>
              <a:rPr sz="900" b="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90" dirty="0">
                <a:solidFill>
                  <a:srgbClr val="7E7E7E"/>
                </a:solidFill>
                <a:latin typeface="Tahoma"/>
                <a:cs typeface="Tahoma"/>
              </a:rPr>
              <a:t>принял</a:t>
            </a:r>
            <a:r>
              <a:rPr sz="900" b="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95" dirty="0">
                <a:solidFill>
                  <a:srgbClr val="7E7E7E"/>
                </a:solidFill>
                <a:latin typeface="Tahoma"/>
                <a:cs typeface="Tahoma"/>
              </a:rPr>
              <a:t>решение</a:t>
            </a:r>
            <a:r>
              <a:rPr sz="900" b="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75" dirty="0">
                <a:solidFill>
                  <a:srgbClr val="7E7E7E"/>
                </a:solidFill>
                <a:latin typeface="Tahoma"/>
                <a:cs typeface="Tahoma"/>
              </a:rPr>
              <a:t>администрировать</a:t>
            </a:r>
            <a:r>
              <a:rPr sz="900" b="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65" dirty="0">
                <a:solidFill>
                  <a:srgbClr val="7E7E7E"/>
                </a:solidFill>
                <a:latin typeface="Tahoma"/>
                <a:cs typeface="Tahoma"/>
              </a:rPr>
              <a:t>навоз/помет </a:t>
            </a:r>
            <a:r>
              <a:rPr sz="900" b="0" spc="-2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65" dirty="0">
                <a:solidFill>
                  <a:srgbClr val="7E7E7E"/>
                </a:solidFill>
                <a:latin typeface="Tahoma"/>
                <a:cs typeface="Tahoma"/>
              </a:rPr>
              <a:t>как</a:t>
            </a:r>
            <a:r>
              <a:rPr sz="900" b="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80" dirty="0">
                <a:solidFill>
                  <a:srgbClr val="7E7E7E"/>
                </a:solidFill>
                <a:latin typeface="Tahoma"/>
                <a:cs typeface="Tahoma"/>
              </a:rPr>
              <a:t>побочные</a:t>
            </a:r>
            <a:r>
              <a:rPr sz="900" b="0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70" dirty="0">
                <a:solidFill>
                  <a:srgbClr val="7E7E7E"/>
                </a:solidFill>
                <a:latin typeface="Tahoma"/>
                <a:cs typeface="Tahoma"/>
              </a:rPr>
              <a:t>продукты</a:t>
            </a:r>
            <a:r>
              <a:rPr sz="900" b="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b="0" spc="70" dirty="0">
                <a:solidFill>
                  <a:srgbClr val="7E7E7E"/>
                </a:solidFill>
                <a:latin typeface="Tahoma"/>
                <a:cs typeface="Tahoma"/>
              </a:rPr>
              <a:t>животноводства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" y="2104644"/>
            <a:ext cx="3417570" cy="0"/>
          </a:xfrm>
          <a:custGeom>
            <a:avLst/>
            <a:gdLst/>
            <a:ahLst/>
            <a:cxnLst/>
            <a:rect l="l" t="t" r="r" b="b"/>
            <a:pathLst>
              <a:path w="3417570">
                <a:moveTo>
                  <a:pt x="0" y="0"/>
                </a:moveTo>
                <a:lnTo>
                  <a:pt x="3417062" y="0"/>
                </a:lnTo>
              </a:path>
            </a:pathLst>
          </a:custGeom>
          <a:ln w="6096">
            <a:solidFill>
              <a:srgbClr val="2446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023364" y="1745741"/>
            <a:ext cx="69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1E3864"/>
                </a:solidFill>
                <a:latin typeface="Tahoma"/>
                <a:cs typeface="Tahoma"/>
              </a:rPr>
              <a:t>Бы</a:t>
            </a:r>
            <a:r>
              <a:rPr sz="1800" b="1" spc="40" dirty="0">
                <a:solidFill>
                  <a:srgbClr val="1E3864"/>
                </a:solidFill>
                <a:latin typeface="Tahoma"/>
                <a:cs typeface="Tahoma"/>
              </a:rPr>
              <a:t>ло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5067" y="2104644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>
                <a:moveTo>
                  <a:pt x="0" y="0"/>
                </a:moveTo>
                <a:lnTo>
                  <a:pt x="6563740" y="0"/>
                </a:lnTo>
              </a:path>
            </a:pathLst>
          </a:custGeom>
          <a:ln w="6096">
            <a:solidFill>
              <a:srgbClr val="6391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753350" y="1745741"/>
            <a:ext cx="75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639138"/>
                </a:solidFill>
                <a:latin typeface="Tahoma"/>
                <a:cs typeface="Tahoma"/>
              </a:rPr>
              <a:t>Стало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3</a:t>
            </a:fld>
            <a:endParaRPr spc="-35" dirty="0"/>
          </a:p>
        </p:txBody>
      </p:sp>
      <p:sp>
        <p:nvSpPr>
          <p:cNvPr id="11" name="object 11"/>
          <p:cNvSpPr txBox="1"/>
          <p:nvPr/>
        </p:nvSpPr>
        <p:spPr>
          <a:xfrm>
            <a:off x="878535" y="2311400"/>
            <a:ext cx="296608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5" dirty="0">
                <a:solidFill>
                  <a:srgbClr val="24468F"/>
                </a:solidFill>
                <a:latin typeface="Tahoma"/>
                <a:cs typeface="Tahoma"/>
              </a:rPr>
              <a:t>Регулирование</a:t>
            </a:r>
            <a:r>
              <a:rPr sz="1400" b="1" spc="-3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24468F"/>
                </a:solidFill>
                <a:latin typeface="Tahoma"/>
                <a:cs typeface="Tahoma"/>
              </a:rPr>
              <a:t>ФЗ</a:t>
            </a:r>
            <a:r>
              <a:rPr sz="1400" b="1" spc="-4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4468F"/>
                </a:solidFill>
                <a:latin typeface="Tahoma"/>
                <a:cs typeface="Tahoma"/>
              </a:rPr>
              <a:t>№</a:t>
            </a:r>
            <a:r>
              <a:rPr sz="1400" b="1" spc="-3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24468F"/>
                </a:solidFill>
                <a:latin typeface="Tahoma"/>
                <a:cs typeface="Tahoma"/>
              </a:rPr>
              <a:t>89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114" dirty="0">
                <a:solidFill>
                  <a:srgbClr val="24468F"/>
                </a:solidFill>
                <a:latin typeface="Tahoma"/>
                <a:cs typeface="Tahoma"/>
              </a:rPr>
              <a:t>Федеральный</a:t>
            </a:r>
            <a:r>
              <a:rPr sz="1200" spc="-8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24468F"/>
                </a:solidFill>
                <a:latin typeface="Tahoma"/>
                <a:cs typeface="Tahoma"/>
              </a:rPr>
              <a:t>закон</a:t>
            </a:r>
            <a:r>
              <a:rPr sz="1200" spc="-5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24468F"/>
                </a:solidFill>
                <a:latin typeface="Tahoma"/>
                <a:cs typeface="Tahoma"/>
              </a:rPr>
              <a:t>от</a:t>
            </a:r>
            <a:r>
              <a:rPr sz="120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24468F"/>
                </a:solidFill>
                <a:latin typeface="Tahoma"/>
                <a:cs typeface="Tahoma"/>
              </a:rPr>
              <a:t>24.06.1998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70" dirty="0">
                <a:solidFill>
                  <a:srgbClr val="24468F"/>
                </a:solidFill>
                <a:latin typeface="Tahoma"/>
                <a:cs typeface="Tahoma"/>
              </a:rPr>
              <a:t>N</a:t>
            </a:r>
            <a:r>
              <a:rPr sz="1200" spc="-7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24468F"/>
                </a:solidFill>
                <a:latin typeface="Tahoma"/>
                <a:cs typeface="Tahoma"/>
              </a:rPr>
              <a:t>89-ФЗ</a:t>
            </a:r>
            <a:r>
              <a:rPr sz="1200" spc="-7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24468F"/>
                </a:solidFill>
                <a:latin typeface="Tahoma"/>
                <a:cs typeface="Tahoma"/>
              </a:rPr>
              <a:t>«Об</a:t>
            </a:r>
            <a:r>
              <a:rPr sz="1200" spc="-5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24468F"/>
                </a:solidFill>
                <a:latin typeface="Tahoma"/>
                <a:cs typeface="Tahoma"/>
              </a:rPr>
              <a:t>отходах</a:t>
            </a:r>
            <a:r>
              <a:rPr sz="1200" spc="-10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24468F"/>
                </a:solidFill>
                <a:latin typeface="Tahoma"/>
                <a:cs typeface="Tahoma"/>
              </a:rPr>
              <a:t>производства</a:t>
            </a:r>
            <a:r>
              <a:rPr sz="1200" spc="-9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200" spc="145" dirty="0">
                <a:solidFill>
                  <a:srgbClr val="24468F"/>
                </a:solidFill>
                <a:latin typeface="Tahoma"/>
                <a:cs typeface="Tahoma"/>
              </a:rPr>
              <a:t>и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90" dirty="0">
                <a:solidFill>
                  <a:srgbClr val="24468F"/>
                </a:solidFill>
                <a:latin typeface="Tahoma"/>
                <a:cs typeface="Tahoma"/>
              </a:rPr>
              <a:t>потребления»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535" y="3212338"/>
            <a:ext cx="3240405" cy="291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600710" indent="-266700">
              <a:lnSpc>
                <a:spcPct val="100000"/>
              </a:lnSpc>
              <a:spcBef>
                <a:spcPts val="100"/>
              </a:spcBef>
              <a:buChar char="—"/>
              <a:tabLst>
                <a:tab pos="278765" algn="l"/>
                <a:tab pos="279400" algn="l"/>
              </a:tabLst>
            </a:pPr>
            <a:r>
              <a:rPr sz="1200" spc="140" dirty="0">
                <a:latin typeface="Tahoma"/>
                <a:cs typeface="Tahoma"/>
              </a:rPr>
              <a:t>Не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130" dirty="0">
                <a:latin typeface="Tahoma"/>
                <a:cs typeface="Tahoma"/>
              </a:rPr>
              <a:t>б</a:t>
            </a:r>
            <a:r>
              <a:rPr sz="1200" spc="40" dirty="0">
                <a:latin typeface="Tahoma"/>
                <a:cs typeface="Tahoma"/>
              </a:rPr>
              <a:t>х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130" dirty="0">
                <a:latin typeface="Tahoma"/>
                <a:cs typeface="Tahoma"/>
              </a:rPr>
              <a:t>ди</a:t>
            </a:r>
            <a:r>
              <a:rPr sz="1200" spc="155" dirty="0">
                <a:latin typeface="Tahoma"/>
                <a:cs typeface="Tahoma"/>
              </a:rPr>
              <a:t>м</a:t>
            </a:r>
            <a:r>
              <a:rPr sz="1200" spc="135" dirty="0">
                <a:latin typeface="Tahoma"/>
                <a:cs typeface="Tahoma"/>
              </a:rPr>
              <a:t>о</a:t>
            </a:r>
            <a:r>
              <a:rPr sz="1200" spc="65" dirty="0">
                <a:latin typeface="Tahoma"/>
                <a:cs typeface="Tahoma"/>
              </a:rPr>
              <a:t>сть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л</a:t>
            </a:r>
            <a:r>
              <a:rPr sz="1200" b="1" spc="60" dirty="0">
                <a:latin typeface="Tahoma"/>
                <a:cs typeface="Tahoma"/>
              </a:rPr>
              <a:t>и</a:t>
            </a:r>
            <a:r>
              <a:rPr sz="1200" b="1" spc="55" dirty="0">
                <a:latin typeface="Tahoma"/>
                <a:cs typeface="Tahoma"/>
              </a:rPr>
              <a:t>ц</a:t>
            </a:r>
            <a:r>
              <a:rPr sz="1200" b="1" spc="50" dirty="0">
                <a:latin typeface="Tahoma"/>
                <a:cs typeface="Tahoma"/>
              </a:rPr>
              <a:t>е</a:t>
            </a:r>
            <a:r>
              <a:rPr sz="1200" b="1" spc="45" dirty="0">
                <a:latin typeface="Tahoma"/>
                <a:cs typeface="Tahoma"/>
              </a:rPr>
              <a:t>н</a:t>
            </a:r>
            <a:r>
              <a:rPr sz="1200" b="1" spc="60" dirty="0">
                <a:latin typeface="Tahoma"/>
                <a:cs typeface="Tahoma"/>
              </a:rPr>
              <a:t>зии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а  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130" dirty="0">
                <a:latin typeface="Tahoma"/>
                <a:cs typeface="Tahoma"/>
              </a:rPr>
              <a:t>б</a:t>
            </a:r>
            <a:r>
              <a:rPr sz="1200" spc="160" dirty="0">
                <a:latin typeface="Tahoma"/>
                <a:cs typeface="Tahoma"/>
              </a:rPr>
              <a:t>р</a:t>
            </a:r>
            <a:r>
              <a:rPr sz="1200" spc="114" dirty="0">
                <a:latin typeface="Tahoma"/>
                <a:cs typeface="Tahoma"/>
              </a:rPr>
              <a:t>ащ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145" dirty="0">
                <a:latin typeface="Tahoma"/>
                <a:cs typeface="Tahoma"/>
              </a:rPr>
              <a:t>и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с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тх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125" dirty="0">
                <a:latin typeface="Tahoma"/>
                <a:cs typeface="Tahoma"/>
              </a:rPr>
              <a:t>дам</a:t>
            </a:r>
            <a:r>
              <a:rPr sz="1200" spc="130" dirty="0">
                <a:latin typeface="Tahoma"/>
                <a:cs typeface="Tahoma"/>
              </a:rPr>
              <a:t>и</a:t>
            </a:r>
            <a:r>
              <a:rPr sz="1200" spc="-17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279400" marR="5080" indent="-266700">
              <a:lnSpc>
                <a:spcPct val="100000"/>
              </a:lnSpc>
              <a:spcBef>
                <a:spcPts val="300"/>
              </a:spcBef>
              <a:buChar char="—"/>
              <a:tabLst>
                <a:tab pos="278765" algn="l"/>
                <a:tab pos="279400" algn="l"/>
              </a:tabLst>
            </a:pPr>
            <a:r>
              <a:rPr sz="1200" spc="180" dirty="0">
                <a:latin typeface="Tahoma"/>
                <a:cs typeface="Tahoma"/>
              </a:rPr>
              <a:t>П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лу</a:t>
            </a:r>
            <a:r>
              <a:rPr sz="1200" spc="65" dirty="0">
                <a:latin typeface="Tahoma"/>
                <a:cs typeface="Tahoma"/>
              </a:rPr>
              <a:t>ч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145" dirty="0">
                <a:latin typeface="Tahoma"/>
                <a:cs typeface="Tahoma"/>
              </a:rPr>
              <a:t>и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л</a:t>
            </a:r>
            <a:r>
              <a:rPr sz="1200" b="1" spc="65" dirty="0">
                <a:latin typeface="Tahoma"/>
                <a:cs typeface="Tahoma"/>
              </a:rPr>
              <a:t>им</a:t>
            </a:r>
            <a:r>
              <a:rPr sz="1200" b="1" spc="40" dirty="0">
                <a:latin typeface="Tahoma"/>
                <a:cs typeface="Tahoma"/>
              </a:rPr>
              <a:t>ит</a:t>
            </a:r>
            <a:r>
              <a:rPr sz="1200" b="1" spc="35" dirty="0">
                <a:latin typeface="Tahoma"/>
                <a:cs typeface="Tahoma"/>
              </a:rPr>
              <a:t>о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а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ра</a:t>
            </a:r>
            <a:r>
              <a:rPr sz="1200" spc="85" dirty="0">
                <a:latin typeface="Tahoma"/>
                <a:cs typeface="Tahoma"/>
              </a:rPr>
              <a:t>з</a:t>
            </a:r>
            <a:r>
              <a:rPr sz="1200" spc="150" dirty="0">
                <a:latin typeface="Tahoma"/>
                <a:cs typeface="Tahoma"/>
              </a:rPr>
              <a:t>мещ</a:t>
            </a:r>
            <a:r>
              <a:rPr sz="1200" spc="114" dirty="0">
                <a:latin typeface="Tahoma"/>
                <a:cs typeface="Tahoma"/>
              </a:rPr>
              <a:t>е</a:t>
            </a:r>
            <a:r>
              <a:rPr sz="1200" spc="130" dirty="0">
                <a:latin typeface="Tahoma"/>
                <a:cs typeface="Tahoma"/>
              </a:rPr>
              <a:t>н</a:t>
            </a:r>
            <a:r>
              <a:rPr sz="1200" spc="100" dirty="0">
                <a:latin typeface="Tahoma"/>
                <a:cs typeface="Tahoma"/>
              </a:rPr>
              <a:t>ие  </a:t>
            </a:r>
            <a:r>
              <a:rPr sz="1200" spc="50" dirty="0">
                <a:latin typeface="Tahoma"/>
                <a:cs typeface="Tahoma"/>
              </a:rPr>
              <a:t>отходов;</a:t>
            </a:r>
            <a:endParaRPr sz="1200" dirty="0">
              <a:latin typeface="Tahoma"/>
              <a:cs typeface="Tahoma"/>
            </a:endParaRPr>
          </a:p>
          <a:p>
            <a:pPr marL="279400" marR="6350" indent="-266700">
              <a:lnSpc>
                <a:spcPct val="100000"/>
              </a:lnSpc>
              <a:spcBef>
                <a:spcPts val="275"/>
              </a:spcBef>
              <a:buFont typeface="Tahoma"/>
              <a:buChar char="—"/>
              <a:tabLst>
                <a:tab pos="278765" algn="l"/>
                <a:tab pos="279400" algn="l"/>
              </a:tabLst>
            </a:pPr>
            <a:r>
              <a:rPr sz="1200" b="1" spc="35" dirty="0">
                <a:latin typeface="Tahoma"/>
                <a:cs typeface="Tahoma"/>
              </a:rPr>
              <a:t>Пл</a:t>
            </a:r>
            <a:r>
              <a:rPr sz="1200" b="1" dirty="0">
                <a:latin typeface="Tahoma"/>
                <a:cs typeface="Tahoma"/>
              </a:rPr>
              <a:t>а</a:t>
            </a:r>
            <a:r>
              <a:rPr sz="1200" b="1" spc="20" dirty="0">
                <a:latin typeface="Tahoma"/>
                <a:cs typeface="Tahoma"/>
              </a:rPr>
              <a:t>т</a:t>
            </a:r>
            <a:r>
              <a:rPr sz="1200" b="1" spc="5" dirty="0">
                <a:latin typeface="Tahoma"/>
                <a:cs typeface="Tahoma"/>
              </a:rPr>
              <a:t>а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з</a:t>
            </a:r>
            <a:r>
              <a:rPr sz="1200" spc="70" dirty="0">
                <a:latin typeface="Tahoma"/>
                <a:cs typeface="Tahoma"/>
              </a:rPr>
              <a:t>а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не</a:t>
            </a:r>
            <a:r>
              <a:rPr sz="1200" spc="90" dirty="0">
                <a:latin typeface="Tahoma"/>
                <a:cs typeface="Tahoma"/>
              </a:rPr>
              <a:t>г</a:t>
            </a:r>
            <a:r>
              <a:rPr sz="1200" spc="65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125" dirty="0">
                <a:latin typeface="Tahoma"/>
                <a:cs typeface="Tahoma"/>
              </a:rPr>
              <a:t>ивн</a:t>
            </a:r>
            <a:r>
              <a:rPr sz="1200" spc="110" dirty="0">
                <a:latin typeface="Tahoma"/>
                <a:cs typeface="Tahoma"/>
              </a:rPr>
              <a:t>ое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во</a:t>
            </a:r>
            <a:r>
              <a:rPr sz="1200" spc="80" dirty="0">
                <a:latin typeface="Tahoma"/>
                <a:cs typeface="Tahoma"/>
              </a:rPr>
              <a:t>з</a:t>
            </a:r>
            <a:r>
              <a:rPr sz="1200" spc="125" dirty="0">
                <a:latin typeface="Tahoma"/>
                <a:cs typeface="Tahoma"/>
              </a:rPr>
              <a:t>дей</a:t>
            </a:r>
            <a:r>
              <a:rPr sz="1200" spc="9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120" dirty="0">
                <a:latin typeface="Tahoma"/>
                <a:cs typeface="Tahoma"/>
              </a:rPr>
              <a:t>вие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а  </a:t>
            </a:r>
            <a:r>
              <a:rPr sz="1200" spc="110" dirty="0">
                <a:latin typeface="Tahoma"/>
                <a:cs typeface="Tahoma"/>
              </a:rPr>
              <a:t>окружающую </a:t>
            </a:r>
            <a:r>
              <a:rPr sz="1200" spc="114" dirty="0">
                <a:latin typeface="Tahoma"/>
                <a:cs typeface="Tahoma"/>
              </a:rPr>
              <a:t>среду </a:t>
            </a:r>
            <a:r>
              <a:rPr sz="1200" spc="90" dirty="0">
                <a:latin typeface="Tahoma"/>
                <a:cs typeface="Tahoma"/>
              </a:rPr>
              <a:t>(НВОС) </a:t>
            </a:r>
            <a:r>
              <a:rPr sz="1200" spc="80" dirty="0">
                <a:latin typeface="Tahoma"/>
                <a:cs typeface="Tahoma"/>
              </a:rPr>
              <a:t>за </a:t>
            </a:r>
            <a:r>
              <a:rPr sz="1200" spc="85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размещение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отходов;</a:t>
            </a:r>
            <a:endParaRPr sz="1200" dirty="0">
              <a:latin typeface="Tahoma"/>
              <a:cs typeface="Tahoma"/>
            </a:endParaRPr>
          </a:p>
          <a:p>
            <a:pPr marL="279400" marR="431800" indent="-266700">
              <a:lnSpc>
                <a:spcPct val="100000"/>
              </a:lnSpc>
              <a:spcBef>
                <a:spcPts val="300"/>
              </a:spcBef>
              <a:buChar char="—"/>
              <a:tabLst>
                <a:tab pos="278765" algn="l"/>
                <a:tab pos="279400" algn="l"/>
              </a:tabLst>
            </a:pPr>
            <a:r>
              <a:rPr sz="1200" spc="190" dirty="0">
                <a:latin typeface="Tahoma"/>
                <a:cs typeface="Tahoma"/>
              </a:rPr>
              <a:t>В</a:t>
            </a:r>
            <a:r>
              <a:rPr sz="1200" spc="90" dirty="0">
                <a:latin typeface="Tahoma"/>
                <a:cs typeface="Tahoma"/>
              </a:rPr>
              <a:t>кл</a:t>
            </a:r>
            <a:r>
              <a:rPr sz="1200" spc="135" dirty="0">
                <a:latin typeface="Tahoma"/>
                <a:cs typeface="Tahoma"/>
              </a:rPr>
              <a:t>ю</a:t>
            </a:r>
            <a:r>
              <a:rPr sz="1200" spc="65" dirty="0">
                <a:latin typeface="Tahoma"/>
                <a:cs typeface="Tahoma"/>
              </a:rPr>
              <a:t>ч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145" dirty="0">
                <a:latin typeface="Tahoma"/>
                <a:cs typeface="Tahoma"/>
              </a:rPr>
              <a:t>и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в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Го</a:t>
            </a:r>
            <a:r>
              <a:rPr sz="1200" spc="100" dirty="0">
                <a:latin typeface="Tahoma"/>
                <a:cs typeface="Tahoma"/>
              </a:rPr>
              <a:t>суд</a:t>
            </a:r>
            <a:r>
              <a:rPr sz="1200" spc="110" dirty="0">
                <a:latin typeface="Tahoma"/>
                <a:cs typeface="Tahoma"/>
              </a:rPr>
              <a:t>ар</a:t>
            </a:r>
            <a:r>
              <a:rPr sz="1200" spc="80" dirty="0">
                <a:latin typeface="Tahoma"/>
                <a:cs typeface="Tahoma"/>
              </a:rPr>
              <a:t>ств</a:t>
            </a:r>
            <a:r>
              <a:rPr sz="1200" spc="95" dirty="0">
                <a:latin typeface="Tahoma"/>
                <a:cs typeface="Tahoma"/>
              </a:rPr>
              <a:t>е</a:t>
            </a:r>
            <a:r>
              <a:rPr sz="1200" spc="135" dirty="0">
                <a:latin typeface="Tahoma"/>
                <a:cs typeface="Tahoma"/>
              </a:rPr>
              <a:t>нн</a:t>
            </a:r>
            <a:r>
              <a:rPr sz="1200" spc="114" dirty="0">
                <a:latin typeface="Tahoma"/>
                <a:cs typeface="Tahoma"/>
              </a:rPr>
              <a:t>ы</a:t>
            </a:r>
            <a:r>
              <a:rPr sz="1200" spc="105" dirty="0">
                <a:latin typeface="Tahoma"/>
                <a:cs typeface="Tahoma"/>
              </a:rPr>
              <a:t>й  </a:t>
            </a:r>
            <a:r>
              <a:rPr sz="1200" b="1" spc="60" dirty="0">
                <a:latin typeface="Tahoma"/>
                <a:cs typeface="Tahoma"/>
              </a:rPr>
              <a:t>реестр </a:t>
            </a:r>
            <a:r>
              <a:rPr sz="1200" b="1" spc="35" dirty="0">
                <a:latin typeface="Tahoma"/>
                <a:cs typeface="Tahoma"/>
              </a:rPr>
              <a:t>объектов </a:t>
            </a:r>
            <a:r>
              <a:rPr sz="1200" spc="125" dirty="0">
                <a:latin typeface="Tahoma"/>
                <a:cs typeface="Tahoma"/>
              </a:rPr>
              <a:t>размещения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отходов </a:t>
            </a:r>
            <a:r>
              <a:rPr sz="1200" spc="110" dirty="0">
                <a:latin typeface="Tahoma"/>
                <a:cs typeface="Tahoma"/>
              </a:rPr>
              <a:t>специализированных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площадок </a:t>
            </a:r>
            <a:r>
              <a:rPr sz="1200" spc="45" dirty="0">
                <a:latin typeface="Tahoma"/>
                <a:cs typeface="Tahoma"/>
              </a:rPr>
              <a:t>(лагуны,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навозохранилища);</a:t>
            </a:r>
            <a:endParaRPr sz="1200" dirty="0">
              <a:latin typeface="Tahoma"/>
              <a:cs typeface="Tahoma"/>
            </a:endParaRPr>
          </a:p>
          <a:p>
            <a:pPr marL="279400" marR="345440" indent="-266700">
              <a:lnSpc>
                <a:spcPct val="100000"/>
              </a:lnSpc>
              <a:spcBef>
                <a:spcPts val="305"/>
              </a:spcBef>
              <a:buChar char="—"/>
              <a:tabLst>
                <a:tab pos="278765" algn="l"/>
                <a:tab pos="279400" algn="l"/>
              </a:tabLst>
            </a:pPr>
            <a:r>
              <a:rPr sz="1200" spc="180" dirty="0">
                <a:latin typeface="Tahoma"/>
                <a:cs typeface="Tahoma"/>
              </a:rPr>
              <a:t>П</a:t>
            </a:r>
            <a:r>
              <a:rPr sz="1200" spc="160" dirty="0">
                <a:latin typeface="Tahoma"/>
                <a:cs typeface="Tahoma"/>
              </a:rPr>
              <a:t>р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40" dirty="0">
                <a:latin typeface="Tahoma"/>
                <a:cs typeface="Tahoma"/>
              </a:rPr>
              <a:t>х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ж</a:t>
            </a:r>
            <a:r>
              <a:rPr sz="1200" spc="110" dirty="0">
                <a:latin typeface="Tahoma"/>
                <a:cs typeface="Tahoma"/>
              </a:rPr>
              <a:t>де</a:t>
            </a:r>
            <a:r>
              <a:rPr sz="1200" spc="125" dirty="0">
                <a:latin typeface="Tahoma"/>
                <a:cs typeface="Tahoma"/>
              </a:rPr>
              <a:t>н</a:t>
            </a:r>
            <a:r>
              <a:rPr sz="1200" spc="145" dirty="0">
                <a:latin typeface="Tahoma"/>
                <a:cs typeface="Tahoma"/>
              </a:rPr>
              <a:t>и</a:t>
            </a:r>
            <a:r>
              <a:rPr sz="1200" spc="110" dirty="0">
                <a:latin typeface="Tahoma"/>
                <a:cs typeface="Tahoma"/>
              </a:rPr>
              <a:t>е</a:t>
            </a:r>
            <a:r>
              <a:rPr sz="1200" spc="-12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г</a:t>
            </a:r>
            <a:r>
              <a:rPr sz="1200" b="1" spc="35" dirty="0">
                <a:latin typeface="Tahoma"/>
                <a:cs typeface="Tahoma"/>
              </a:rPr>
              <a:t>о</a:t>
            </a:r>
            <a:r>
              <a:rPr sz="1200" b="1" spc="55" dirty="0">
                <a:latin typeface="Tahoma"/>
                <a:cs typeface="Tahoma"/>
              </a:rPr>
              <a:t>с</a:t>
            </a:r>
            <a:r>
              <a:rPr sz="1200" b="1" spc="50" dirty="0">
                <a:latin typeface="Tahoma"/>
                <a:cs typeface="Tahoma"/>
              </a:rPr>
              <a:t>у</a:t>
            </a:r>
            <a:r>
              <a:rPr sz="1200" b="1" spc="35" dirty="0">
                <a:latin typeface="Tahoma"/>
                <a:cs typeface="Tahoma"/>
              </a:rPr>
              <a:t>д</a:t>
            </a:r>
            <a:r>
              <a:rPr sz="1200" b="1" spc="20" dirty="0">
                <a:latin typeface="Tahoma"/>
                <a:cs typeface="Tahoma"/>
              </a:rPr>
              <a:t>а</a:t>
            </a:r>
            <a:r>
              <a:rPr sz="1200" b="1" spc="70" dirty="0">
                <a:latin typeface="Tahoma"/>
                <a:cs typeface="Tahoma"/>
              </a:rPr>
              <a:t>р</a:t>
            </a:r>
            <a:r>
              <a:rPr sz="1200" b="1" spc="45" dirty="0">
                <a:latin typeface="Tahoma"/>
                <a:cs typeface="Tahoma"/>
              </a:rPr>
              <a:t>ст</a:t>
            </a:r>
            <a:r>
              <a:rPr sz="1200" b="1" spc="35" dirty="0">
                <a:latin typeface="Tahoma"/>
                <a:cs typeface="Tahoma"/>
              </a:rPr>
              <a:t>в</a:t>
            </a:r>
            <a:r>
              <a:rPr sz="1200" b="1" spc="25" dirty="0">
                <a:latin typeface="Tahoma"/>
                <a:cs typeface="Tahoma"/>
              </a:rPr>
              <a:t>е</a:t>
            </a:r>
            <a:r>
              <a:rPr sz="1200" b="1" spc="45" dirty="0">
                <a:latin typeface="Tahoma"/>
                <a:cs typeface="Tahoma"/>
              </a:rPr>
              <a:t>н</a:t>
            </a:r>
            <a:r>
              <a:rPr sz="1200" b="1" spc="55" dirty="0">
                <a:latin typeface="Tahoma"/>
                <a:cs typeface="Tahoma"/>
              </a:rPr>
              <a:t>н</a:t>
            </a:r>
            <a:r>
              <a:rPr sz="1200" b="1" spc="35" dirty="0">
                <a:latin typeface="Tahoma"/>
                <a:cs typeface="Tahoma"/>
              </a:rPr>
              <a:t>о</a:t>
            </a:r>
            <a:r>
              <a:rPr sz="1200" b="1" spc="40" dirty="0">
                <a:latin typeface="Tahoma"/>
                <a:cs typeface="Tahoma"/>
              </a:rPr>
              <a:t>й  </a:t>
            </a:r>
            <a:r>
              <a:rPr sz="1200" b="1" spc="45" dirty="0">
                <a:latin typeface="Tahoma"/>
                <a:cs typeface="Tahoma"/>
              </a:rPr>
              <a:t>экологической </a:t>
            </a:r>
            <a:r>
              <a:rPr sz="1200" b="1" spc="50" dirty="0">
                <a:latin typeface="Tahoma"/>
                <a:cs typeface="Tahoma"/>
              </a:rPr>
              <a:t>экспертизы </a:t>
            </a:r>
            <a:r>
              <a:rPr sz="1200" b="1" spc="5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те</a:t>
            </a:r>
            <a:r>
              <a:rPr sz="1200" spc="40" dirty="0">
                <a:latin typeface="Tahoma"/>
                <a:cs typeface="Tahoma"/>
              </a:rPr>
              <a:t>х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114" dirty="0">
                <a:latin typeface="Tahoma"/>
                <a:cs typeface="Tahoma"/>
              </a:rPr>
              <a:t>о</a:t>
            </a:r>
            <a:r>
              <a:rPr sz="1200" spc="100" dirty="0">
                <a:latin typeface="Tahoma"/>
                <a:cs typeface="Tahoma"/>
              </a:rPr>
              <a:t>л</a:t>
            </a:r>
            <a:r>
              <a:rPr sz="1200" spc="105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г</a:t>
            </a:r>
            <a:r>
              <a:rPr sz="1200" spc="145" dirty="0">
                <a:latin typeface="Tahoma"/>
                <a:cs typeface="Tahoma"/>
              </a:rPr>
              <a:t>ии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у</a:t>
            </a:r>
            <a:r>
              <a:rPr sz="1200" spc="75" dirty="0">
                <a:latin typeface="Tahoma"/>
                <a:cs typeface="Tahoma"/>
              </a:rPr>
              <a:t>ти</a:t>
            </a:r>
            <a:r>
              <a:rPr sz="1200" spc="120" dirty="0">
                <a:latin typeface="Tahoma"/>
                <a:cs typeface="Tahoma"/>
              </a:rPr>
              <a:t>ли</a:t>
            </a:r>
            <a:r>
              <a:rPr sz="1200" spc="90" dirty="0">
                <a:latin typeface="Tahoma"/>
                <a:cs typeface="Tahoma"/>
              </a:rPr>
              <a:t>за</a:t>
            </a:r>
            <a:r>
              <a:rPr sz="1200" spc="95" dirty="0">
                <a:latin typeface="Tahoma"/>
                <a:cs typeface="Tahoma"/>
              </a:rPr>
              <a:t>ц</a:t>
            </a:r>
            <a:r>
              <a:rPr sz="1200" spc="145" dirty="0">
                <a:latin typeface="Tahoma"/>
                <a:cs typeface="Tahoma"/>
              </a:rPr>
              <a:t>ии</a:t>
            </a:r>
            <a:r>
              <a:rPr sz="1200" spc="-1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5078" y="2306574"/>
            <a:ext cx="5868670" cy="786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400" b="1" spc="55" dirty="0">
                <a:solidFill>
                  <a:srgbClr val="639138"/>
                </a:solidFill>
                <a:latin typeface="Tahoma"/>
                <a:cs typeface="Tahoma"/>
              </a:rPr>
              <a:t>Регулирование</a:t>
            </a:r>
            <a:r>
              <a:rPr sz="1400" b="1" spc="-2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639138"/>
                </a:solidFill>
                <a:latin typeface="Tahoma"/>
                <a:cs typeface="Tahoma"/>
              </a:rPr>
              <a:t>ФЗ</a:t>
            </a:r>
            <a:r>
              <a:rPr sz="1400" b="1" spc="-3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639138"/>
                </a:solidFill>
                <a:latin typeface="Tahoma"/>
                <a:cs typeface="Tahoma"/>
              </a:rPr>
              <a:t>№</a:t>
            </a:r>
            <a:r>
              <a:rPr sz="1400" b="1" spc="-2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639138"/>
                </a:solidFill>
                <a:latin typeface="Tahoma"/>
                <a:cs typeface="Tahoma"/>
              </a:rPr>
              <a:t>248</a:t>
            </a:r>
            <a:r>
              <a:rPr sz="1400" b="1" spc="-3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639138"/>
                </a:solidFill>
                <a:latin typeface="Tahoma"/>
                <a:cs typeface="Tahoma"/>
              </a:rPr>
              <a:t>для</a:t>
            </a:r>
            <a:r>
              <a:rPr sz="1400" b="1" spc="-1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639138"/>
                </a:solidFill>
                <a:latin typeface="Tahoma"/>
                <a:cs typeface="Tahoma"/>
              </a:rPr>
              <a:t>ППЖ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Федеральный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закон </a:t>
            </a:r>
            <a:r>
              <a:rPr sz="1200" spc="55" dirty="0">
                <a:solidFill>
                  <a:srgbClr val="639138"/>
                </a:solidFill>
                <a:latin typeface="Tahoma"/>
                <a:cs typeface="Tahoma"/>
              </a:rPr>
              <a:t>от </a:t>
            </a:r>
            <a:r>
              <a:rPr sz="1200" spc="10" dirty="0">
                <a:solidFill>
                  <a:srgbClr val="639138"/>
                </a:solidFill>
                <a:latin typeface="Tahoma"/>
                <a:cs typeface="Tahoma"/>
              </a:rPr>
              <a:t>14.07.2022 </a:t>
            </a:r>
            <a:r>
              <a:rPr sz="1200" spc="170" dirty="0">
                <a:solidFill>
                  <a:srgbClr val="639138"/>
                </a:solidFill>
                <a:latin typeface="Tahoma"/>
                <a:cs typeface="Tahoma"/>
              </a:rPr>
              <a:t>N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248-ФЗ </a:t>
            </a:r>
            <a:r>
              <a:rPr sz="1200" spc="25" dirty="0">
                <a:solidFill>
                  <a:srgbClr val="639138"/>
                </a:solidFill>
                <a:latin typeface="Tahoma"/>
                <a:cs typeface="Tahoma"/>
              </a:rPr>
              <a:t>«О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побочных 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продуктах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животноводства</a:t>
            </a:r>
            <a:r>
              <a:rPr sz="1200" spc="-9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и</a:t>
            </a:r>
            <a:r>
              <a:rPr sz="1200" spc="-7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-5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внесении</a:t>
            </a:r>
            <a:r>
              <a:rPr sz="1200" spc="-8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изменений</a:t>
            </a:r>
            <a:r>
              <a:rPr sz="1200" spc="-9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-6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отдельные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законодательные </a:t>
            </a:r>
            <a:r>
              <a:rPr sz="1200" spc="-36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акты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Российской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Федерации»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5078" y="3252978"/>
            <a:ext cx="6110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200" spc="-254" dirty="0">
                <a:latin typeface="Tahoma"/>
                <a:cs typeface="Tahoma"/>
              </a:rPr>
              <a:t>—	</a:t>
            </a:r>
            <a:r>
              <a:rPr sz="1200" b="1" spc="45" dirty="0">
                <a:latin typeface="Tahoma"/>
                <a:cs typeface="Tahoma"/>
              </a:rPr>
              <a:t>Уведомление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60" dirty="0">
                <a:latin typeface="Tahoma"/>
                <a:cs typeface="Tahoma"/>
              </a:rPr>
              <a:t>РСХН</a:t>
            </a:r>
            <a:endParaRPr sz="1200" dirty="0">
              <a:latin typeface="Tahoma"/>
              <a:cs typeface="Tahoma"/>
            </a:endParaRPr>
          </a:p>
          <a:p>
            <a:pPr marL="279400" marR="5080">
              <a:lnSpc>
                <a:spcPct val="100000"/>
              </a:lnSpc>
            </a:pPr>
            <a:r>
              <a:rPr sz="1200" spc="85">
                <a:latin typeface="Tahoma"/>
                <a:cs typeface="Tahoma"/>
              </a:rPr>
              <a:t>ув</a:t>
            </a:r>
            <a:r>
              <a:rPr sz="1200" spc="110">
                <a:latin typeface="Tahoma"/>
                <a:cs typeface="Tahoma"/>
              </a:rPr>
              <a:t>едо</a:t>
            </a:r>
            <a:r>
              <a:rPr sz="1200" spc="125">
                <a:latin typeface="Tahoma"/>
                <a:cs typeface="Tahoma"/>
              </a:rPr>
              <a:t>мление</a:t>
            </a:r>
            <a:r>
              <a:rPr sz="1200" spc="-85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н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125" dirty="0">
                <a:latin typeface="Tahoma"/>
                <a:cs typeface="Tahoma"/>
              </a:rPr>
              <a:t>п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95" dirty="0">
                <a:latin typeface="Tahoma"/>
                <a:cs typeface="Tahoma"/>
              </a:rPr>
              <a:t>вля</a:t>
            </a:r>
            <a:r>
              <a:rPr sz="1200" spc="80" dirty="0">
                <a:latin typeface="Tahoma"/>
                <a:cs typeface="Tahoma"/>
              </a:rPr>
              <a:t>ет</a:t>
            </a:r>
            <a:r>
              <a:rPr sz="1200" spc="70" dirty="0">
                <a:latin typeface="Tahoma"/>
                <a:cs typeface="Tahoma"/>
              </a:rPr>
              <a:t>с</a:t>
            </a:r>
            <a:r>
              <a:rPr sz="1200" spc="90" dirty="0">
                <a:latin typeface="Tahoma"/>
                <a:cs typeface="Tahoma"/>
              </a:rPr>
              <a:t>я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е</a:t>
            </a:r>
            <a:r>
              <a:rPr sz="1200" spc="135" dirty="0">
                <a:latin typeface="Tahoma"/>
                <a:cs typeface="Tahoma"/>
              </a:rPr>
              <a:t>ж</a:t>
            </a:r>
            <a:r>
              <a:rPr sz="1200" spc="100" dirty="0">
                <a:latin typeface="Tahoma"/>
                <a:cs typeface="Tahoma"/>
              </a:rPr>
              <a:t>е</a:t>
            </a:r>
            <a:r>
              <a:rPr sz="1200" spc="85" dirty="0">
                <a:latin typeface="Tahoma"/>
                <a:cs typeface="Tahoma"/>
              </a:rPr>
              <a:t>г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120" dirty="0">
                <a:latin typeface="Tahoma"/>
                <a:cs typeface="Tahoma"/>
              </a:rPr>
              <a:t>дн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-110" dirty="0">
                <a:latin typeface="Tahoma"/>
                <a:cs typeface="Tahoma"/>
              </a:rPr>
              <a:t> </a:t>
            </a:r>
            <a:r>
              <a:rPr sz="1200" spc="130">
                <a:latin typeface="Tahoma"/>
                <a:cs typeface="Tahoma"/>
              </a:rPr>
              <a:t>н</a:t>
            </a:r>
            <a:r>
              <a:rPr sz="1200" spc="50">
                <a:latin typeface="Tahoma"/>
                <a:cs typeface="Tahoma"/>
              </a:rPr>
              <a:t>а </a:t>
            </a:r>
            <a:r>
              <a:rPr sz="1200" spc="114">
                <a:latin typeface="Tahoma"/>
                <a:cs typeface="Tahoma"/>
              </a:rPr>
              <a:t>предстоящий</a:t>
            </a:r>
            <a:r>
              <a:rPr sz="1200" spc="-90">
                <a:latin typeface="Tahoma"/>
                <a:cs typeface="Tahoma"/>
              </a:rPr>
              <a:t> </a:t>
            </a:r>
            <a:r>
              <a:rPr sz="1200" spc="110">
                <a:latin typeface="Tahoma"/>
                <a:cs typeface="Tahoma"/>
              </a:rPr>
              <a:t>календарный</a:t>
            </a:r>
            <a:r>
              <a:rPr sz="1200" spc="-75">
                <a:latin typeface="Tahoma"/>
                <a:cs typeface="Tahoma"/>
              </a:rPr>
              <a:t> </a:t>
            </a:r>
            <a:r>
              <a:rPr sz="1200" spc="30">
                <a:latin typeface="Tahoma"/>
                <a:cs typeface="Tahoma"/>
              </a:rPr>
              <a:t>год</a:t>
            </a:r>
            <a:r>
              <a:rPr lang="ru-RU" sz="1200" spc="30" dirty="0">
                <a:latin typeface="Tahoma"/>
                <a:cs typeface="Tahoma"/>
              </a:rPr>
              <a:t> до 31 декабря</a:t>
            </a:r>
            <a:r>
              <a:rPr sz="1200" spc="3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5078" y="4167632"/>
            <a:ext cx="606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200" spc="-254" dirty="0">
                <a:latin typeface="Tahoma"/>
                <a:cs typeface="Tahoma"/>
              </a:rPr>
              <a:t>—	</a:t>
            </a:r>
            <a:r>
              <a:rPr sz="1200" b="1" spc="45" dirty="0">
                <a:latin typeface="Tahoma"/>
                <a:cs typeface="Tahoma"/>
              </a:rPr>
              <a:t>Выполнение </a:t>
            </a:r>
            <a:r>
              <a:rPr sz="1200" b="1" spc="40" dirty="0">
                <a:latin typeface="Tahoma"/>
                <a:cs typeface="Tahoma"/>
              </a:rPr>
              <a:t>требований </a:t>
            </a:r>
            <a:r>
              <a:rPr sz="1200" b="1" spc="35" dirty="0">
                <a:latin typeface="Tahoma"/>
                <a:cs typeface="Tahoma"/>
              </a:rPr>
              <a:t>Постановления Правительства </a:t>
            </a:r>
            <a:r>
              <a:rPr sz="1200" b="1" spc="80" dirty="0">
                <a:latin typeface="Tahoma"/>
                <a:cs typeface="Tahoma"/>
              </a:rPr>
              <a:t>РФ </a:t>
            </a:r>
            <a:r>
              <a:rPr sz="1200" b="1" spc="-20" dirty="0">
                <a:latin typeface="Tahoma"/>
                <a:cs typeface="Tahoma"/>
              </a:rPr>
              <a:t>№ </a:t>
            </a:r>
            <a:r>
              <a:rPr sz="1200" b="1" spc="-50" dirty="0">
                <a:latin typeface="Tahoma"/>
                <a:cs typeface="Tahoma"/>
              </a:rPr>
              <a:t>1940 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Постановление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Правительства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95" dirty="0">
                <a:latin typeface="Tahoma"/>
                <a:cs typeface="Tahoma"/>
              </a:rPr>
              <a:t>РФ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от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31.10.2022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170" dirty="0">
                <a:latin typeface="Tahoma"/>
                <a:cs typeface="Tahoma"/>
              </a:rPr>
              <a:t>N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1940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«Об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утверждении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требований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к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обращению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побочных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продуктов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животноводства».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5078" y="4899405"/>
            <a:ext cx="62153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</a:pPr>
            <a:r>
              <a:rPr sz="1200" spc="-254" dirty="0">
                <a:latin typeface="Tahoma"/>
                <a:cs typeface="Tahoma"/>
              </a:rPr>
              <a:t>—</a:t>
            </a:r>
            <a:r>
              <a:rPr sz="1200" spc="-17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Разработка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технических</a:t>
            </a:r>
            <a:r>
              <a:rPr sz="1200" b="1" spc="3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условий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(разрабатываются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55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утверждаются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 </a:t>
            </a:r>
            <a:r>
              <a:rPr sz="1200" spc="-365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изготовителем)</a:t>
            </a:r>
            <a:endParaRPr sz="1200" dirty="0">
              <a:latin typeface="Tahoma"/>
              <a:cs typeface="Tahoma"/>
            </a:endParaRPr>
          </a:p>
          <a:p>
            <a:pPr marL="279400" marR="344805" algn="just">
              <a:lnSpc>
                <a:spcPct val="100000"/>
              </a:lnSpc>
            </a:pPr>
            <a:r>
              <a:rPr sz="1200" spc="105" dirty="0">
                <a:latin typeface="Tahoma"/>
                <a:cs typeface="Tahoma"/>
              </a:rPr>
              <a:t>Постановление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Правительства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Российской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Федерации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от</a:t>
            </a:r>
            <a:r>
              <a:rPr sz="1200" spc="270" dirty="0">
                <a:latin typeface="Tahoma"/>
                <a:cs typeface="Tahoma"/>
              </a:rPr>
              <a:t> </a:t>
            </a:r>
            <a:r>
              <a:rPr sz="1200" spc="-110" dirty="0">
                <a:latin typeface="Tahoma"/>
                <a:cs typeface="Tahoma"/>
              </a:rPr>
              <a:t>31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октября </a:t>
            </a:r>
            <a:r>
              <a:rPr sz="1200" spc="-36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2022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г.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№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1940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«Об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утверждении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требований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к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обращению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побочных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продуктов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животноводства»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19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5200" y="76200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3997452"/>
            <a:ext cx="10615295" cy="2033270"/>
          </a:xfrm>
          <a:custGeom>
            <a:avLst/>
            <a:gdLst/>
            <a:ahLst/>
            <a:cxnLst/>
            <a:rect l="l" t="t" r="r" b="b"/>
            <a:pathLst>
              <a:path w="10615295" h="2033270">
                <a:moveTo>
                  <a:pt x="9772904" y="0"/>
                </a:moveTo>
                <a:lnTo>
                  <a:pt x="338836" y="0"/>
                </a:lnTo>
                <a:lnTo>
                  <a:pt x="292857" y="3094"/>
                </a:lnTo>
                <a:lnTo>
                  <a:pt x="248759" y="12107"/>
                </a:lnTo>
                <a:lnTo>
                  <a:pt x="206945" y="26636"/>
                </a:lnTo>
                <a:lnTo>
                  <a:pt x="167818" y="46275"/>
                </a:lnTo>
                <a:lnTo>
                  <a:pt x="131783" y="70619"/>
                </a:lnTo>
                <a:lnTo>
                  <a:pt x="99242" y="99266"/>
                </a:lnTo>
                <a:lnTo>
                  <a:pt x="70600" y="131810"/>
                </a:lnTo>
                <a:lnTo>
                  <a:pt x="46260" y="167846"/>
                </a:lnTo>
                <a:lnTo>
                  <a:pt x="26627" y="206972"/>
                </a:lnTo>
                <a:lnTo>
                  <a:pt x="12103" y="248781"/>
                </a:lnTo>
                <a:lnTo>
                  <a:pt x="3093" y="292871"/>
                </a:lnTo>
                <a:lnTo>
                  <a:pt x="0" y="338836"/>
                </a:lnTo>
                <a:lnTo>
                  <a:pt x="0" y="1694180"/>
                </a:lnTo>
                <a:lnTo>
                  <a:pt x="3093" y="1740158"/>
                </a:lnTo>
                <a:lnTo>
                  <a:pt x="12103" y="1784256"/>
                </a:lnTo>
                <a:lnTo>
                  <a:pt x="26627" y="1826070"/>
                </a:lnTo>
                <a:lnTo>
                  <a:pt x="46260" y="1865197"/>
                </a:lnTo>
                <a:lnTo>
                  <a:pt x="70600" y="1901232"/>
                </a:lnTo>
                <a:lnTo>
                  <a:pt x="99242" y="1933773"/>
                </a:lnTo>
                <a:lnTo>
                  <a:pt x="131783" y="1962415"/>
                </a:lnTo>
                <a:lnTo>
                  <a:pt x="167818" y="1986755"/>
                </a:lnTo>
                <a:lnTo>
                  <a:pt x="206945" y="2006388"/>
                </a:lnTo>
                <a:lnTo>
                  <a:pt x="248759" y="2020912"/>
                </a:lnTo>
                <a:lnTo>
                  <a:pt x="292857" y="2029922"/>
                </a:lnTo>
                <a:lnTo>
                  <a:pt x="338836" y="2033016"/>
                </a:lnTo>
                <a:lnTo>
                  <a:pt x="9772904" y="2033016"/>
                </a:lnTo>
                <a:lnTo>
                  <a:pt x="9818868" y="2029922"/>
                </a:lnTo>
                <a:lnTo>
                  <a:pt x="9862958" y="2020912"/>
                </a:lnTo>
                <a:lnTo>
                  <a:pt x="9904767" y="2006388"/>
                </a:lnTo>
                <a:lnTo>
                  <a:pt x="9943893" y="1986755"/>
                </a:lnTo>
                <a:lnTo>
                  <a:pt x="9979929" y="1962415"/>
                </a:lnTo>
                <a:lnTo>
                  <a:pt x="10012473" y="1933773"/>
                </a:lnTo>
                <a:lnTo>
                  <a:pt x="10041120" y="1901232"/>
                </a:lnTo>
                <a:lnTo>
                  <a:pt x="10065464" y="1865197"/>
                </a:lnTo>
                <a:lnTo>
                  <a:pt x="10085103" y="1826070"/>
                </a:lnTo>
                <a:lnTo>
                  <a:pt x="10099632" y="1784256"/>
                </a:lnTo>
                <a:lnTo>
                  <a:pt x="10108645" y="1740158"/>
                </a:lnTo>
                <a:lnTo>
                  <a:pt x="10111740" y="1694180"/>
                </a:lnTo>
                <a:lnTo>
                  <a:pt x="10111740" y="847090"/>
                </a:lnTo>
                <a:lnTo>
                  <a:pt x="10529328" y="338836"/>
                </a:lnTo>
                <a:lnTo>
                  <a:pt x="10111740" y="338836"/>
                </a:lnTo>
                <a:lnTo>
                  <a:pt x="10108645" y="292871"/>
                </a:lnTo>
                <a:lnTo>
                  <a:pt x="10099632" y="248781"/>
                </a:lnTo>
                <a:lnTo>
                  <a:pt x="10085103" y="206972"/>
                </a:lnTo>
                <a:lnTo>
                  <a:pt x="10065464" y="167846"/>
                </a:lnTo>
                <a:lnTo>
                  <a:pt x="10041120" y="131810"/>
                </a:lnTo>
                <a:lnTo>
                  <a:pt x="10012473" y="99266"/>
                </a:lnTo>
                <a:lnTo>
                  <a:pt x="9979929" y="70619"/>
                </a:lnTo>
                <a:lnTo>
                  <a:pt x="9943893" y="46275"/>
                </a:lnTo>
                <a:lnTo>
                  <a:pt x="9904767" y="26636"/>
                </a:lnTo>
                <a:lnTo>
                  <a:pt x="9862958" y="12107"/>
                </a:lnTo>
                <a:lnTo>
                  <a:pt x="9818868" y="3094"/>
                </a:lnTo>
                <a:lnTo>
                  <a:pt x="9772904" y="0"/>
                </a:lnTo>
                <a:close/>
              </a:path>
              <a:path w="10615295" h="2033270">
                <a:moveTo>
                  <a:pt x="10614787" y="234823"/>
                </a:moveTo>
                <a:lnTo>
                  <a:pt x="10111740" y="338836"/>
                </a:lnTo>
                <a:lnTo>
                  <a:pt x="10529328" y="338836"/>
                </a:lnTo>
                <a:lnTo>
                  <a:pt x="10614787" y="234823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38315" y="2139695"/>
            <a:ext cx="5384165" cy="1659889"/>
          </a:xfrm>
          <a:custGeom>
            <a:avLst/>
            <a:gdLst/>
            <a:ahLst/>
            <a:cxnLst/>
            <a:rect l="l" t="t" r="r" b="b"/>
            <a:pathLst>
              <a:path w="5384165" h="1659889">
                <a:moveTo>
                  <a:pt x="4830318" y="0"/>
                </a:moveTo>
                <a:lnTo>
                  <a:pt x="276606" y="0"/>
                </a:lnTo>
                <a:lnTo>
                  <a:pt x="226881" y="4455"/>
                </a:lnTo>
                <a:lnTo>
                  <a:pt x="180082" y="17303"/>
                </a:lnTo>
                <a:lnTo>
                  <a:pt x="136990" y="37761"/>
                </a:lnTo>
                <a:lnTo>
                  <a:pt x="98385" y="65049"/>
                </a:lnTo>
                <a:lnTo>
                  <a:pt x="65049" y="98385"/>
                </a:lnTo>
                <a:lnTo>
                  <a:pt x="37761" y="136990"/>
                </a:lnTo>
                <a:lnTo>
                  <a:pt x="17303" y="180082"/>
                </a:lnTo>
                <a:lnTo>
                  <a:pt x="4455" y="226881"/>
                </a:lnTo>
                <a:lnTo>
                  <a:pt x="0" y="276605"/>
                </a:lnTo>
                <a:lnTo>
                  <a:pt x="0" y="1383029"/>
                </a:lnTo>
                <a:lnTo>
                  <a:pt x="4455" y="1432754"/>
                </a:lnTo>
                <a:lnTo>
                  <a:pt x="17303" y="1479553"/>
                </a:lnTo>
                <a:lnTo>
                  <a:pt x="37761" y="1522645"/>
                </a:lnTo>
                <a:lnTo>
                  <a:pt x="65049" y="1561250"/>
                </a:lnTo>
                <a:lnTo>
                  <a:pt x="98385" y="1594586"/>
                </a:lnTo>
                <a:lnTo>
                  <a:pt x="136990" y="1621874"/>
                </a:lnTo>
                <a:lnTo>
                  <a:pt x="180082" y="1642332"/>
                </a:lnTo>
                <a:lnTo>
                  <a:pt x="226881" y="1655180"/>
                </a:lnTo>
                <a:lnTo>
                  <a:pt x="276606" y="1659635"/>
                </a:lnTo>
                <a:lnTo>
                  <a:pt x="4830318" y="1659635"/>
                </a:lnTo>
                <a:lnTo>
                  <a:pt x="4880042" y="1655180"/>
                </a:lnTo>
                <a:lnTo>
                  <a:pt x="4926841" y="1642332"/>
                </a:lnTo>
                <a:lnTo>
                  <a:pt x="4969933" y="1621874"/>
                </a:lnTo>
                <a:lnTo>
                  <a:pt x="5008538" y="1594586"/>
                </a:lnTo>
                <a:lnTo>
                  <a:pt x="5041874" y="1561250"/>
                </a:lnTo>
                <a:lnTo>
                  <a:pt x="5069162" y="1522645"/>
                </a:lnTo>
                <a:lnTo>
                  <a:pt x="5089620" y="1479553"/>
                </a:lnTo>
                <a:lnTo>
                  <a:pt x="5102468" y="1432754"/>
                </a:lnTo>
                <a:lnTo>
                  <a:pt x="5106924" y="1383029"/>
                </a:lnTo>
                <a:lnTo>
                  <a:pt x="5371133" y="1383029"/>
                </a:lnTo>
                <a:lnTo>
                  <a:pt x="5106924" y="968120"/>
                </a:lnTo>
                <a:lnTo>
                  <a:pt x="5106924" y="276605"/>
                </a:lnTo>
                <a:lnTo>
                  <a:pt x="5102468" y="226881"/>
                </a:lnTo>
                <a:lnTo>
                  <a:pt x="5089620" y="180082"/>
                </a:lnTo>
                <a:lnTo>
                  <a:pt x="5069162" y="136990"/>
                </a:lnTo>
                <a:lnTo>
                  <a:pt x="5041874" y="98385"/>
                </a:lnTo>
                <a:lnTo>
                  <a:pt x="5008538" y="65049"/>
                </a:lnTo>
                <a:lnTo>
                  <a:pt x="4969933" y="37761"/>
                </a:lnTo>
                <a:lnTo>
                  <a:pt x="4926841" y="17303"/>
                </a:lnTo>
                <a:lnTo>
                  <a:pt x="4880042" y="4455"/>
                </a:lnTo>
                <a:lnTo>
                  <a:pt x="4830318" y="0"/>
                </a:lnTo>
                <a:close/>
              </a:path>
              <a:path w="5384165" h="1659889">
                <a:moveTo>
                  <a:pt x="5371133" y="1383029"/>
                </a:moveTo>
                <a:lnTo>
                  <a:pt x="5106924" y="1383029"/>
                </a:lnTo>
                <a:lnTo>
                  <a:pt x="5383911" y="1403095"/>
                </a:lnTo>
                <a:lnTo>
                  <a:pt x="5371133" y="138302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147" y="4154423"/>
            <a:ext cx="3514852" cy="27035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5587" y="1722120"/>
            <a:ext cx="5790565" cy="1873250"/>
          </a:xfrm>
          <a:custGeom>
            <a:avLst/>
            <a:gdLst/>
            <a:ahLst/>
            <a:cxnLst/>
            <a:rect l="l" t="t" r="r" b="b"/>
            <a:pathLst>
              <a:path w="5790565" h="1873250">
                <a:moveTo>
                  <a:pt x="5790412" y="1560829"/>
                </a:moveTo>
                <a:lnTo>
                  <a:pt x="297916" y="1560829"/>
                </a:lnTo>
                <a:lnTo>
                  <a:pt x="301301" y="1606944"/>
                </a:lnTo>
                <a:lnTo>
                  <a:pt x="311133" y="1650963"/>
                </a:lnTo>
                <a:lnTo>
                  <a:pt x="326930" y="1692402"/>
                </a:lnTo>
                <a:lnTo>
                  <a:pt x="348209" y="1730778"/>
                </a:lnTo>
                <a:lnTo>
                  <a:pt x="374487" y="1765607"/>
                </a:lnTo>
                <a:lnTo>
                  <a:pt x="405281" y="1796404"/>
                </a:lnTo>
                <a:lnTo>
                  <a:pt x="440109" y="1822687"/>
                </a:lnTo>
                <a:lnTo>
                  <a:pt x="478487" y="1843971"/>
                </a:lnTo>
                <a:lnTo>
                  <a:pt x="519932" y="1859773"/>
                </a:lnTo>
                <a:lnTo>
                  <a:pt x="563962" y="1869609"/>
                </a:lnTo>
                <a:lnTo>
                  <a:pt x="610095" y="1872995"/>
                </a:lnTo>
                <a:lnTo>
                  <a:pt x="5478246" y="1872995"/>
                </a:lnTo>
                <a:lnTo>
                  <a:pt x="5524361" y="1869609"/>
                </a:lnTo>
                <a:lnTo>
                  <a:pt x="5568380" y="1859773"/>
                </a:lnTo>
                <a:lnTo>
                  <a:pt x="5609819" y="1843971"/>
                </a:lnTo>
                <a:lnTo>
                  <a:pt x="5648195" y="1822687"/>
                </a:lnTo>
                <a:lnTo>
                  <a:pt x="5683023" y="1796404"/>
                </a:lnTo>
                <a:lnTo>
                  <a:pt x="5713821" y="1765607"/>
                </a:lnTo>
                <a:lnTo>
                  <a:pt x="5740104" y="1730778"/>
                </a:lnTo>
                <a:lnTo>
                  <a:pt x="5761388" y="1692402"/>
                </a:lnTo>
                <a:lnTo>
                  <a:pt x="5777190" y="1650963"/>
                </a:lnTo>
                <a:lnTo>
                  <a:pt x="5787026" y="1606944"/>
                </a:lnTo>
                <a:lnTo>
                  <a:pt x="5790412" y="1560829"/>
                </a:lnTo>
                <a:close/>
              </a:path>
              <a:path w="5790565" h="1873250">
                <a:moveTo>
                  <a:pt x="5478246" y="0"/>
                </a:moveTo>
                <a:lnTo>
                  <a:pt x="610095" y="0"/>
                </a:lnTo>
                <a:lnTo>
                  <a:pt x="563962" y="3386"/>
                </a:lnTo>
                <a:lnTo>
                  <a:pt x="519932" y="13222"/>
                </a:lnTo>
                <a:lnTo>
                  <a:pt x="478487" y="29024"/>
                </a:lnTo>
                <a:lnTo>
                  <a:pt x="440109" y="50308"/>
                </a:lnTo>
                <a:lnTo>
                  <a:pt x="405281" y="76591"/>
                </a:lnTo>
                <a:lnTo>
                  <a:pt x="374487" y="107388"/>
                </a:lnTo>
                <a:lnTo>
                  <a:pt x="348209" y="142217"/>
                </a:lnTo>
                <a:lnTo>
                  <a:pt x="326930" y="180593"/>
                </a:lnTo>
                <a:lnTo>
                  <a:pt x="311133" y="222032"/>
                </a:lnTo>
                <a:lnTo>
                  <a:pt x="301301" y="266051"/>
                </a:lnTo>
                <a:lnTo>
                  <a:pt x="297916" y="312165"/>
                </a:lnTo>
                <a:lnTo>
                  <a:pt x="297916" y="1092580"/>
                </a:lnTo>
                <a:lnTo>
                  <a:pt x="0" y="1583435"/>
                </a:lnTo>
                <a:lnTo>
                  <a:pt x="297916" y="1560829"/>
                </a:lnTo>
                <a:lnTo>
                  <a:pt x="5790412" y="1560829"/>
                </a:lnTo>
                <a:lnTo>
                  <a:pt x="5790412" y="312165"/>
                </a:lnTo>
                <a:lnTo>
                  <a:pt x="5787026" y="266051"/>
                </a:lnTo>
                <a:lnTo>
                  <a:pt x="5777190" y="222032"/>
                </a:lnTo>
                <a:lnTo>
                  <a:pt x="5761388" y="180593"/>
                </a:lnTo>
                <a:lnTo>
                  <a:pt x="5740104" y="142217"/>
                </a:lnTo>
                <a:lnTo>
                  <a:pt x="5713821" y="107388"/>
                </a:lnTo>
                <a:lnTo>
                  <a:pt x="5683023" y="76591"/>
                </a:lnTo>
                <a:lnTo>
                  <a:pt x="5648195" y="50308"/>
                </a:lnTo>
                <a:lnTo>
                  <a:pt x="5609819" y="29024"/>
                </a:lnTo>
                <a:lnTo>
                  <a:pt x="5568380" y="13222"/>
                </a:lnTo>
                <a:lnTo>
                  <a:pt x="5524361" y="3386"/>
                </a:lnTo>
                <a:lnTo>
                  <a:pt x="5478246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38200"/>
            <a:ext cx="5664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Памятка</a:t>
            </a:r>
            <a:r>
              <a:rPr spc="-50" dirty="0"/>
              <a:t> </a:t>
            </a:r>
            <a:r>
              <a:rPr spc="90" dirty="0"/>
              <a:t>по</a:t>
            </a:r>
            <a:r>
              <a:rPr spc="-35" dirty="0"/>
              <a:t> </a:t>
            </a:r>
            <a:r>
              <a:rPr spc="75" dirty="0"/>
              <a:t>правилам</a:t>
            </a:r>
            <a:r>
              <a:rPr spc="-40" dirty="0"/>
              <a:t> </a:t>
            </a:r>
            <a:r>
              <a:rPr spc="95" dirty="0"/>
              <a:t>обращения </a:t>
            </a:r>
            <a:r>
              <a:rPr spc="-685" dirty="0"/>
              <a:t> </a:t>
            </a:r>
            <a:r>
              <a:rPr spc="155" dirty="0"/>
              <a:t>с</a:t>
            </a:r>
            <a:r>
              <a:rPr spc="-30" dirty="0"/>
              <a:t> </a:t>
            </a:r>
            <a:r>
              <a:rPr spc="80" dirty="0"/>
              <a:t>навозом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5779" y="1973706"/>
            <a:ext cx="4729480" cy="1322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5815">
              <a:lnSpc>
                <a:spcPct val="100000"/>
              </a:lnSpc>
              <a:spcBef>
                <a:spcPts val="95"/>
              </a:spcBef>
            </a:pPr>
            <a:r>
              <a:rPr sz="1600" b="1" spc="40" dirty="0">
                <a:solidFill>
                  <a:srgbClr val="24468F"/>
                </a:solidFill>
                <a:latin typeface="Tahoma"/>
                <a:cs typeface="Tahoma"/>
              </a:rPr>
              <a:t>Что</a:t>
            </a:r>
            <a:r>
              <a:rPr sz="1600" b="1" spc="-2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24468F"/>
                </a:solidFill>
                <a:latin typeface="Tahoma"/>
                <a:cs typeface="Tahoma"/>
              </a:rPr>
              <a:t>сделать,</a:t>
            </a:r>
            <a:r>
              <a:rPr sz="1600" b="1" spc="-2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24468F"/>
                </a:solidFill>
                <a:latin typeface="Tahoma"/>
                <a:cs typeface="Tahoma"/>
              </a:rPr>
              <a:t>чтобы</a:t>
            </a:r>
            <a:r>
              <a:rPr sz="1600" b="1" spc="-2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24468F"/>
                </a:solidFill>
                <a:latin typeface="Tahoma"/>
                <a:cs typeface="Tahoma"/>
              </a:rPr>
              <a:t>навоз</a:t>
            </a:r>
            <a:r>
              <a:rPr sz="1600" b="1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24468F"/>
                </a:solidFill>
                <a:latin typeface="Tahoma"/>
                <a:cs typeface="Tahoma"/>
              </a:rPr>
              <a:t>перестал </a:t>
            </a:r>
            <a:r>
              <a:rPr sz="1600" b="1" spc="-45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24468F"/>
                </a:solidFill>
                <a:latin typeface="Tahoma"/>
                <a:cs typeface="Tahoma"/>
              </a:rPr>
              <a:t>считаться</a:t>
            </a:r>
            <a:r>
              <a:rPr sz="1600" b="1" spc="-1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24468F"/>
                </a:solidFill>
                <a:latin typeface="Tahoma"/>
                <a:cs typeface="Tahoma"/>
              </a:rPr>
              <a:t>отходом?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100" dirty="0">
                <a:latin typeface="Tahoma"/>
                <a:cs typeface="Tahoma"/>
              </a:rPr>
              <a:t>а</a:t>
            </a:r>
            <a:r>
              <a:rPr sz="1200" spc="125" dirty="0">
                <a:latin typeface="Tahoma"/>
                <a:cs typeface="Tahoma"/>
              </a:rPr>
              <a:t>п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120" dirty="0">
                <a:latin typeface="Tahoma"/>
                <a:cs typeface="Tahoma"/>
              </a:rPr>
              <a:t>ви</a:t>
            </a:r>
            <a:r>
              <a:rPr sz="1200" spc="40" dirty="0">
                <a:latin typeface="Tahoma"/>
                <a:cs typeface="Tahoma"/>
              </a:rPr>
              <a:t>ть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в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с</a:t>
            </a:r>
            <a:r>
              <a:rPr sz="1200" spc="100" dirty="0">
                <a:latin typeface="Tahoma"/>
                <a:cs typeface="Tahoma"/>
              </a:rPr>
              <a:t>в</a:t>
            </a:r>
            <a:r>
              <a:rPr sz="1200" spc="110" dirty="0">
                <a:latin typeface="Tahoma"/>
                <a:cs typeface="Tahoma"/>
              </a:rPr>
              <a:t>оё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тер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85" dirty="0">
                <a:latin typeface="Tahoma"/>
                <a:cs typeface="Tahoma"/>
              </a:rPr>
              <a:t>ито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100" dirty="0">
                <a:latin typeface="Tahoma"/>
                <a:cs typeface="Tahoma"/>
              </a:rPr>
              <a:t>иал</a:t>
            </a:r>
            <a:r>
              <a:rPr sz="1200" spc="70" dirty="0">
                <a:latin typeface="Tahoma"/>
                <a:cs typeface="Tahoma"/>
              </a:rPr>
              <a:t>ь</a:t>
            </a:r>
            <a:r>
              <a:rPr sz="1200" spc="130" dirty="0">
                <a:latin typeface="Tahoma"/>
                <a:cs typeface="Tahoma"/>
              </a:rPr>
              <a:t>н</a:t>
            </a:r>
            <a:r>
              <a:rPr sz="1200" spc="110" dirty="0">
                <a:latin typeface="Tahoma"/>
                <a:cs typeface="Tahoma"/>
              </a:rPr>
              <a:t>ое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У</a:t>
            </a:r>
            <a:r>
              <a:rPr sz="1200" spc="120" dirty="0">
                <a:latin typeface="Tahoma"/>
                <a:cs typeface="Tahoma"/>
              </a:rPr>
              <a:t>п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105" dirty="0">
                <a:latin typeface="Tahoma"/>
                <a:cs typeface="Tahoma"/>
              </a:rPr>
              <a:t>вле</a:t>
            </a:r>
            <a:r>
              <a:rPr sz="1200" spc="114" dirty="0">
                <a:latin typeface="Tahoma"/>
                <a:cs typeface="Tahoma"/>
              </a:rPr>
              <a:t>н</a:t>
            </a:r>
            <a:r>
              <a:rPr sz="1200" spc="100" dirty="0">
                <a:latin typeface="Tahoma"/>
                <a:cs typeface="Tahoma"/>
              </a:rPr>
              <a:t>ие  Россельхознадзора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уведомление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об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отнесении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веществ,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145" dirty="0">
                <a:latin typeface="Tahoma"/>
                <a:cs typeface="Tahoma"/>
              </a:rPr>
              <a:t>бр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85" dirty="0">
                <a:latin typeface="Tahoma"/>
                <a:cs typeface="Tahoma"/>
              </a:rPr>
              <a:t>з</a:t>
            </a:r>
            <a:r>
              <a:rPr sz="1200" spc="90" dirty="0">
                <a:latin typeface="Tahoma"/>
                <a:cs typeface="Tahoma"/>
              </a:rPr>
              <a:t>уе</a:t>
            </a:r>
            <a:r>
              <a:rPr sz="1200" spc="145" dirty="0">
                <a:latin typeface="Tahoma"/>
                <a:cs typeface="Tahoma"/>
              </a:rPr>
              <a:t>мы</a:t>
            </a:r>
            <a:r>
              <a:rPr sz="1200" spc="35" dirty="0">
                <a:latin typeface="Tahoma"/>
                <a:cs typeface="Tahoma"/>
              </a:rPr>
              <a:t>х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п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145" dirty="0">
                <a:latin typeface="Tahoma"/>
                <a:cs typeface="Tahoma"/>
              </a:rPr>
              <a:t>и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с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125" dirty="0">
                <a:latin typeface="Tahoma"/>
                <a:cs typeface="Tahoma"/>
              </a:rPr>
              <a:t>дер</a:t>
            </a:r>
            <a:r>
              <a:rPr sz="1200" spc="110" dirty="0">
                <a:latin typeface="Tahoma"/>
                <a:cs typeface="Tahoma"/>
              </a:rPr>
              <a:t>ж</a:t>
            </a:r>
            <a:r>
              <a:rPr sz="1200" spc="60" dirty="0">
                <a:latin typeface="Tahoma"/>
                <a:cs typeface="Tahoma"/>
              </a:rPr>
              <a:t>а</a:t>
            </a:r>
            <a:r>
              <a:rPr sz="1200" spc="130" dirty="0">
                <a:latin typeface="Tahoma"/>
                <a:cs typeface="Tahoma"/>
              </a:rPr>
              <a:t>н</a:t>
            </a:r>
            <a:r>
              <a:rPr sz="1200" spc="145" dirty="0">
                <a:latin typeface="Tahoma"/>
                <a:cs typeface="Tahoma"/>
              </a:rPr>
              <a:t>ии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с</a:t>
            </a:r>
            <a:r>
              <a:rPr sz="1200" spc="90" dirty="0">
                <a:latin typeface="Tahoma"/>
                <a:cs typeface="Tahoma"/>
              </a:rPr>
              <a:t>ел</a:t>
            </a:r>
            <a:r>
              <a:rPr sz="1200" spc="80" dirty="0">
                <a:latin typeface="Tahoma"/>
                <a:cs typeface="Tahoma"/>
              </a:rPr>
              <a:t>ь</a:t>
            </a:r>
            <a:r>
              <a:rPr sz="1200" spc="114" dirty="0">
                <a:latin typeface="Tahoma"/>
                <a:cs typeface="Tahoma"/>
              </a:rPr>
              <a:t>с</a:t>
            </a:r>
            <a:r>
              <a:rPr sz="1200" spc="105" dirty="0">
                <a:latin typeface="Tahoma"/>
                <a:cs typeface="Tahoma"/>
              </a:rPr>
              <a:t>ко</a:t>
            </a:r>
            <a:r>
              <a:rPr sz="1200" spc="35" dirty="0">
                <a:latin typeface="Tahoma"/>
                <a:cs typeface="Tahoma"/>
              </a:rPr>
              <a:t>х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85" dirty="0">
                <a:latin typeface="Tahoma"/>
                <a:cs typeface="Tahoma"/>
              </a:rPr>
              <a:t>з</a:t>
            </a:r>
            <a:r>
              <a:rPr sz="1200" spc="90" dirty="0">
                <a:latin typeface="Tahoma"/>
                <a:cs typeface="Tahoma"/>
              </a:rPr>
              <a:t>я</a:t>
            </a:r>
            <a:r>
              <a:rPr sz="1200" spc="95" dirty="0">
                <a:latin typeface="Tahoma"/>
                <a:cs typeface="Tahoma"/>
              </a:rPr>
              <a:t>йс</a:t>
            </a:r>
            <a:r>
              <a:rPr sz="1200" spc="80" dirty="0">
                <a:latin typeface="Tahoma"/>
                <a:cs typeface="Tahoma"/>
              </a:rPr>
              <a:t>т</a:t>
            </a:r>
            <a:r>
              <a:rPr sz="1200" spc="105" dirty="0">
                <a:latin typeface="Tahoma"/>
                <a:cs typeface="Tahoma"/>
              </a:rPr>
              <a:t>ве</a:t>
            </a:r>
            <a:r>
              <a:rPr sz="1200" spc="130" dirty="0">
                <a:latin typeface="Tahoma"/>
                <a:cs typeface="Tahoma"/>
              </a:rPr>
              <a:t>нн</a:t>
            </a:r>
            <a:r>
              <a:rPr sz="1200" spc="100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  </a:t>
            </a:r>
            <a:r>
              <a:rPr sz="1200" spc="110" dirty="0">
                <a:latin typeface="Tahoma"/>
                <a:cs typeface="Tahoma"/>
              </a:rPr>
              <a:t>ж</a:t>
            </a:r>
            <a:r>
              <a:rPr sz="1200" spc="120" dirty="0">
                <a:latin typeface="Tahoma"/>
                <a:cs typeface="Tahoma"/>
              </a:rPr>
              <a:t>ив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75" dirty="0">
                <a:latin typeface="Tahoma"/>
                <a:cs typeface="Tahoma"/>
              </a:rPr>
              <a:t>тн</a:t>
            </a:r>
            <a:r>
              <a:rPr sz="1200" spc="105" dirty="0">
                <a:latin typeface="Tahoma"/>
                <a:cs typeface="Tahoma"/>
              </a:rPr>
              <a:t>ы</a:t>
            </a:r>
            <a:r>
              <a:rPr sz="1200" spc="25" dirty="0">
                <a:latin typeface="Tahoma"/>
                <a:cs typeface="Tahoma"/>
              </a:rPr>
              <a:t>х</a:t>
            </a:r>
            <a:r>
              <a:rPr sz="1200" spc="-110" dirty="0">
                <a:latin typeface="Tahoma"/>
                <a:cs typeface="Tahoma"/>
              </a:rPr>
              <a:t>,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к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п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120" dirty="0">
                <a:latin typeface="Tahoma"/>
                <a:cs typeface="Tahoma"/>
              </a:rPr>
              <a:t>бо</a:t>
            </a:r>
            <a:r>
              <a:rPr sz="1200" spc="95" dirty="0">
                <a:latin typeface="Tahoma"/>
                <a:cs typeface="Tahoma"/>
              </a:rPr>
              <a:t>ч</a:t>
            </a:r>
            <a:r>
              <a:rPr sz="1200" spc="105" dirty="0">
                <a:latin typeface="Tahoma"/>
                <a:cs typeface="Tahoma"/>
              </a:rPr>
              <a:t>н</a:t>
            </a:r>
            <a:r>
              <a:rPr sz="1200" spc="110" dirty="0">
                <a:latin typeface="Tahoma"/>
                <a:cs typeface="Tahoma"/>
              </a:rPr>
              <a:t>ы</a:t>
            </a:r>
            <a:r>
              <a:rPr sz="1200" spc="180" dirty="0">
                <a:latin typeface="Tahoma"/>
                <a:cs typeface="Tahoma"/>
              </a:rPr>
              <a:t>м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п</a:t>
            </a:r>
            <a:r>
              <a:rPr sz="1200" spc="155" dirty="0">
                <a:latin typeface="Tahoma"/>
                <a:cs typeface="Tahoma"/>
              </a:rPr>
              <a:t>р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70" dirty="0">
                <a:latin typeface="Tahoma"/>
                <a:cs typeface="Tahoma"/>
              </a:rPr>
              <a:t>дук</a:t>
            </a:r>
            <a:r>
              <a:rPr sz="1200" spc="60" dirty="0">
                <a:latin typeface="Tahoma"/>
                <a:cs typeface="Tahoma"/>
              </a:rPr>
              <a:t>та</a:t>
            </a:r>
            <a:r>
              <a:rPr sz="1200" spc="180" dirty="0">
                <a:latin typeface="Tahoma"/>
                <a:cs typeface="Tahoma"/>
              </a:rPr>
              <a:t>м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ж</a:t>
            </a:r>
            <a:r>
              <a:rPr sz="1200" spc="120" dirty="0">
                <a:latin typeface="Tahoma"/>
                <a:cs typeface="Tahoma"/>
              </a:rPr>
              <a:t>ив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тн</a:t>
            </a:r>
            <a:r>
              <a:rPr sz="1200" spc="90" dirty="0">
                <a:latin typeface="Tahoma"/>
                <a:cs typeface="Tahoma"/>
              </a:rPr>
              <a:t>ов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95" dirty="0">
                <a:latin typeface="Tahoma"/>
                <a:cs typeface="Tahoma"/>
              </a:rPr>
              <a:t>д</a:t>
            </a:r>
            <a:r>
              <a:rPr sz="1200" spc="114" dirty="0">
                <a:latin typeface="Tahoma"/>
                <a:cs typeface="Tahoma"/>
              </a:rPr>
              <a:t>с</a:t>
            </a:r>
            <a:r>
              <a:rPr sz="1200" spc="55" dirty="0">
                <a:latin typeface="Tahoma"/>
                <a:cs typeface="Tahoma"/>
              </a:rPr>
              <a:t>тва</a:t>
            </a:r>
            <a:r>
              <a:rPr sz="1200" spc="-1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7509" y="2437256"/>
            <a:ext cx="4259580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1985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24468F"/>
                </a:solidFill>
                <a:latin typeface="Tahoma"/>
                <a:cs typeface="Tahoma"/>
              </a:rPr>
              <a:t>В</a:t>
            </a:r>
            <a:r>
              <a:rPr sz="1600" b="1" spc="-4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24468F"/>
                </a:solidFill>
                <a:latin typeface="Tahoma"/>
                <a:cs typeface="Tahoma"/>
              </a:rPr>
              <a:t>какие</a:t>
            </a:r>
            <a:r>
              <a:rPr sz="1600" b="1" spc="-1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80" dirty="0">
                <a:solidFill>
                  <a:srgbClr val="24468F"/>
                </a:solidFill>
                <a:latin typeface="Tahoma"/>
                <a:cs typeface="Tahoma"/>
              </a:rPr>
              <a:t>сроки</a:t>
            </a:r>
            <a:r>
              <a:rPr sz="1600" b="1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24468F"/>
                </a:solidFill>
                <a:latin typeface="Tahoma"/>
                <a:cs typeface="Tahoma"/>
              </a:rPr>
              <a:t>нужно</a:t>
            </a:r>
            <a:r>
              <a:rPr sz="1600" b="1" spc="1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24468F"/>
                </a:solidFill>
                <a:latin typeface="Tahoma"/>
                <a:cs typeface="Tahoma"/>
              </a:rPr>
              <a:t>направить </a:t>
            </a:r>
            <a:r>
              <a:rPr sz="1600" b="1" spc="-45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24468F"/>
                </a:solidFill>
                <a:latin typeface="Tahoma"/>
                <a:cs typeface="Tahoma"/>
              </a:rPr>
              <a:t>уведомление?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1200" spc="120" dirty="0">
                <a:latin typeface="Tahoma"/>
                <a:cs typeface="Tahoma"/>
              </a:rPr>
              <a:t>Уведом</a:t>
            </a:r>
            <a:r>
              <a:rPr sz="1200" spc="110" dirty="0">
                <a:latin typeface="Tahoma"/>
                <a:cs typeface="Tahoma"/>
              </a:rPr>
              <a:t>л</a:t>
            </a:r>
            <a:r>
              <a:rPr sz="1200" spc="120" dirty="0">
                <a:latin typeface="Tahoma"/>
                <a:cs typeface="Tahoma"/>
              </a:rPr>
              <a:t>ен</a:t>
            </a:r>
            <a:r>
              <a:rPr sz="1200" spc="130" dirty="0">
                <a:latin typeface="Tahoma"/>
                <a:cs typeface="Tahoma"/>
              </a:rPr>
              <a:t>ие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65" dirty="0">
                <a:latin typeface="Tahoma"/>
                <a:cs typeface="Tahoma"/>
              </a:rPr>
              <a:t>а</a:t>
            </a:r>
            <a:r>
              <a:rPr sz="1200" spc="120" dirty="0">
                <a:latin typeface="Tahoma"/>
                <a:cs typeface="Tahoma"/>
              </a:rPr>
              <a:t>п</a:t>
            </a:r>
            <a:r>
              <a:rPr sz="1200" spc="105" dirty="0">
                <a:latin typeface="Tahoma"/>
                <a:cs typeface="Tahoma"/>
              </a:rPr>
              <a:t>равл</a:t>
            </a:r>
            <a:r>
              <a:rPr sz="1200" spc="100" dirty="0">
                <a:latin typeface="Tahoma"/>
                <a:cs typeface="Tahoma"/>
              </a:rPr>
              <a:t>яе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114" dirty="0">
                <a:latin typeface="Tahoma"/>
                <a:cs typeface="Tahoma"/>
              </a:rPr>
              <a:t>с</a:t>
            </a:r>
            <a:r>
              <a:rPr sz="1200" spc="95" dirty="0">
                <a:latin typeface="Tahoma"/>
                <a:cs typeface="Tahoma"/>
              </a:rPr>
              <a:t>я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еж</a:t>
            </a:r>
            <a:r>
              <a:rPr sz="1200" spc="90" dirty="0">
                <a:latin typeface="Tahoma"/>
                <a:cs typeface="Tahoma"/>
              </a:rPr>
              <a:t>ег</a:t>
            </a:r>
            <a:r>
              <a:rPr sz="1200" spc="120" dirty="0">
                <a:latin typeface="Tahoma"/>
                <a:cs typeface="Tahoma"/>
              </a:rPr>
              <a:t>одн</a:t>
            </a:r>
            <a:r>
              <a:rPr sz="1200" spc="110" dirty="0">
                <a:latin typeface="Tahoma"/>
                <a:cs typeface="Tahoma"/>
              </a:rPr>
              <a:t>о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35" dirty="0">
                <a:latin typeface="Tahoma"/>
                <a:cs typeface="Tahoma"/>
              </a:rPr>
              <a:t>н</a:t>
            </a:r>
            <a:r>
              <a:rPr sz="1200" spc="50" dirty="0">
                <a:latin typeface="Tahoma"/>
                <a:cs typeface="Tahoma"/>
              </a:rPr>
              <a:t>а  </a:t>
            </a:r>
            <a:r>
              <a:rPr sz="1200" spc="114" dirty="0">
                <a:latin typeface="Tahoma"/>
                <a:cs typeface="Tahoma"/>
              </a:rPr>
              <a:t>предстоящий </a:t>
            </a:r>
            <a:r>
              <a:rPr sz="1200" spc="110" dirty="0">
                <a:latin typeface="Tahoma"/>
                <a:cs typeface="Tahoma"/>
              </a:rPr>
              <a:t>календарный </a:t>
            </a:r>
            <a:r>
              <a:rPr sz="1200" spc="95" dirty="0">
                <a:latin typeface="Tahoma"/>
                <a:cs typeface="Tahoma"/>
              </a:rPr>
              <a:t>год </a:t>
            </a:r>
            <a:r>
              <a:rPr sz="1200" spc="120" dirty="0">
                <a:latin typeface="Tahoma"/>
                <a:cs typeface="Tahoma"/>
              </a:rPr>
              <a:t>не </a:t>
            </a:r>
            <a:r>
              <a:rPr sz="1200" spc="110" dirty="0">
                <a:latin typeface="Tahoma"/>
                <a:cs typeface="Tahoma"/>
              </a:rPr>
              <a:t>позднее </a:t>
            </a:r>
            <a:r>
              <a:rPr sz="1200" spc="-105" dirty="0">
                <a:latin typeface="Tahoma"/>
                <a:cs typeface="Tahoma"/>
              </a:rPr>
              <a:t>31 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декабря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текущего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05">
                <a:latin typeface="Tahoma"/>
                <a:cs typeface="Tahoma"/>
              </a:rPr>
              <a:t>календарного</a:t>
            </a:r>
            <a:r>
              <a:rPr sz="1200" spc="-65">
                <a:latin typeface="Tahoma"/>
                <a:cs typeface="Tahoma"/>
              </a:rPr>
              <a:t> </a:t>
            </a:r>
            <a:r>
              <a:rPr sz="1200" spc="90">
                <a:latin typeface="Tahoma"/>
                <a:cs typeface="Tahoma"/>
              </a:rPr>
              <a:t>года</a:t>
            </a:r>
            <a:r>
              <a:rPr lang="ru-RU" sz="1200" spc="9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338" y="4134822"/>
            <a:ext cx="4396740" cy="130228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b="1" spc="65" dirty="0">
                <a:solidFill>
                  <a:srgbClr val="24468F"/>
                </a:solidFill>
                <a:latin typeface="Tahoma"/>
                <a:cs typeface="Tahoma"/>
              </a:rPr>
              <a:t>Где</a:t>
            </a:r>
            <a:r>
              <a:rPr sz="1600" b="1" spc="-2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24468F"/>
                </a:solidFill>
                <a:latin typeface="Tahoma"/>
                <a:cs typeface="Tahoma"/>
              </a:rPr>
              <a:t>взять</a:t>
            </a:r>
            <a:r>
              <a:rPr sz="1600" b="1" spc="-40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24468F"/>
                </a:solidFill>
                <a:latin typeface="Tahoma"/>
                <a:cs typeface="Tahoma"/>
              </a:rPr>
              <a:t>форму</a:t>
            </a:r>
            <a:r>
              <a:rPr sz="1600" b="1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24468F"/>
                </a:solidFill>
                <a:latin typeface="Tahoma"/>
                <a:cs typeface="Tahoma"/>
              </a:rPr>
              <a:t>этого</a:t>
            </a:r>
            <a:r>
              <a:rPr sz="1600" b="1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24468F"/>
                </a:solidFill>
                <a:latin typeface="Tahoma"/>
                <a:cs typeface="Tahoma"/>
              </a:rPr>
              <a:t>уведомления?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1200" spc="120" dirty="0">
                <a:latin typeface="Tahoma"/>
                <a:cs typeface="Tahoma"/>
              </a:rPr>
              <a:t>На </a:t>
            </a:r>
            <a:r>
              <a:rPr sz="1200" spc="85" dirty="0">
                <a:latin typeface="Tahoma"/>
                <a:cs typeface="Tahoma"/>
              </a:rPr>
              <a:t>сайте </a:t>
            </a:r>
            <a:r>
              <a:rPr sz="1200" spc="105" dirty="0">
                <a:latin typeface="Tahoma"/>
                <a:cs typeface="Tahoma"/>
              </a:rPr>
              <a:t>своего </a:t>
            </a:r>
            <a:r>
              <a:rPr sz="1200" spc="100" dirty="0">
                <a:latin typeface="Tahoma"/>
                <a:cs typeface="Tahoma"/>
              </a:rPr>
              <a:t>территориального </a:t>
            </a:r>
            <a:r>
              <a:rPr sz="1200" spc="114" dirty="0">
                <a:latin typeface="Tahoma"/>
                <a:cs typeface="Tahoma"/>
              </a:rPr>
              <a:t>Управления 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Россельхознадзора.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45" dirty="0">
                <a:latin typeface="Tahoma"/>
                <a:cs typeface="Tahoma"/>
              </a:rPr>
              <a:t>Форма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единая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для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всех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регионов.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ahoma"/>
              <a:cs typeface="Tahoma"/>
            </a:endParaRPr>
          </a:p>
          <a:p>
            <a:pPr marL="852169" marR="27305">
              <a:lnSpc>
                <a:spcPct val="100000"/>
              </a:lnSpc>
              <a:spcBef>
                <a:spcPts val="5"/>
              </a:spcBef>
            </a:pPr>
            <a:r>
              <a:rPr sz="1000" i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  <a:hlinkClick r:id="rId4"/>
              </a:rPr>
              <a:t>Например</a:t>
            </a:r>
            <a:r>
              <a:rPr sz="1000" i="1" spc="2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  <a:hlinkClick r:id="rId4"/>
              </a:rPr>
              <a:t>: </a:t>
            </a:r>
            <a:r>
              <a:rPr lang="en-US" sz="1000" i="1" u="sng" spc="-60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</a:rPr>
              <a:t>https://fsvps.gov.ru/pobochnye-produkty-zhivotnovodstva/</a:t>
            </a:r>
            <a:endParaRPr sz="10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4</a:t>
            </a:fld>
            <a:endParaRPr spc="-3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4" y="3928237"/>
            <a:ext cx="3860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4217" y="5022095"/>
            <a:ext cx="5487781" cy="18359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9572" y="2548733"/>
            <a:ext cx="662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solidFill>
                  <a:srgbClr val="7E7E7E"/>
                </a:solidFill>
                <a:latin typeface="Tahoma"/>
                <a:cs typeface="Tahoma"/>
              </a:rPr>
              <a:t>Федеральный</a:t>
            </a:r>
            <a:r>
              <a:rPr sz="9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75" dirty="0">
                <a:solidFill>
                  <a:srgbClr val="7E7E7E"/>
                </a:solidFill>
                <a:latin typeface="Tahoma"/>
                <a:cs typeface="Tahoma"/>
              </a:rPr>
              <a:t>закон</a:t>
            </a:r>
            <a:r>
              <a:rPr sz="9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40" dirty="0">
                <a:solidFill>
                  <a:srgbClr val="7E7E7E"/>
                </a:solidFill>
                <a:latin typeface="Tahoma"/>
                <a:cs typeface="Tahoma"/>
              </a:rPr>
              <a:t>от</a:t>
            </a:r>
            <a:r>
              <a:rPr sz="9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7E7E7E"/>
                </a:solidFill>
                <a:latin typeface="Tahoma"/>
                <a:cs typeface="Tahoma"/>
              </a:rPr>
              <a:t>14.07.2022</a:t>
            </a:r>
            <a:r>
              <a:rPr sz="900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130" dirty="0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sz="9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80" dirty="0">
                <a:solidFill>
                  <a:srgbClr val="7E7E7E"/>
                </a:solidFill>
                <a:latin typeface="Tahoma"/>
                <a:cs typeface="Tahoma"/>
              </a:rPr>
              <a:t>248-ФЗ</a:t>
            </a:r>
            <a:r>
              <a:rPr sz="9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7E7E7E"/>
                </a:solidFill>
                <a:latin typeface="Tahoma"/>
                <a:cs typeface="Tahoma"/>
              </a:rPr>
              <a:t>«О</a:t>
            </a:r>
            <a:r>
              <a:rPr sz="9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75" dirty="0">
                <a:solidFill>
                  <a:srgbClr val="7E7E7E"/>
                </a:solidFill>
                <a:latin typeface="Tahoma"/>
                <a:cs typeface="Tahoma"/>
              </a:rPr>
              <a:t>побочных</a:t>
            </a:r>
            <a:r>
              <a:rPr sz="900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60" dirty="0">
                <a:solidFill>
                  <a:srgbClr val="7E7E7E"/>
                </a:solidFill>
                <a:latin typeface="Tahoma"/>
                <a:cs typeface="Tahoma"/>
              </a:rPr>
              <a:t>продуктах</a:t>
            </a:r>
            <a:r>
              <a:rPr sz="9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70" dirty="0">
                <a:solidFill>
                  <a:srgbClr val="7E7E7E"/>
                </a:solidFill>
                <a:latin typeface="Tahoma"/>
                <a:cs typeface="Tahoma"/>
              </a:rPr>
              <a:t>животноводства</a:t>
            </a:r>
            <a:r>
              <a:rPr sz="9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11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9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80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9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90" dirty="0">
                <a:solidFill>
                  <a:srgbClr val="7E7E7E"/>
                </a:solidFill>
                <a:latin typeface="Tahoma"/>
                <a:cs typeface="Tahoma"/>
              </a:rPr>
              <a:t>внесении</a:t>
            </a:r>
            <a:r>
              <a:rPr sz="900" spc="-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95" dirty="0">
                <a:solidFill>
                  <a:srgbClr val="7E7E7E"/>
                </a:solidFill>
                <a:latin typeface="Tahoma"/>
                <a:cs typeface="Tahoma"/>
              </a:rPr>
              <a:t>изменений </a:t>
            </a:r>
            <a:r>
              <a:rPr sz="900" spc="-2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75" dirty="0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sz="9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65" dirty="0">
                <a:solidFill>
                  <a:srgbClr val="7E7E7E"/>
                </a:solidFill>
                <a:latin typeface="Tahoma"/>
                <a:cs typeface="Tahoma"/>
              </a:rPr>
              <a:t>отдельные</a:t>
            </a:r>
            <a:r>
              <a:rPr sz="9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70" dirty="0">
                <a:solidFill>
                  <a:srgbClr val="7E7E7E"/>
                </a:solidFill>
                <a:latin typeface="Tahoma"/>
                <a:cs typeface="Tahoma"/>
              </a:rPr>
              <a:t>законодательные</a:t>
            </a:r>
            <a:r>
              <a:rPr sz="900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7E7E7E"/>
                </a:solidFill>
                <a:latin typeface="Tahoma"/>
                <a:cs typeface="Tahoma"/>
              </a:rPr>
              <a:t>акты</a:t>
            </a:r>
            <a:r>
              <a:rPr sz="900" spc="-4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95" dirty="0">
                <a:solidFill>
                  <a:srgbClr val="7E7E7E"/>
                </a:solidFill>
                <a:latin typeface="Tahoma"/>
                <a:cs typeface="Tahoma"/>
              </a:rPr>
              <a:t>Российской</a:t>
            </a:r>
            <a:r>
              <a:rPr sz="900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900" spc="75" dirty="0">
                <a:solidFill>
                  <a:srgbClr val="7E7E7E"/>
                </a:solidFill>
                <a:latin typeface="Tahoma"/>
                <a:cs typeface="Tahoma"/>
              </a:rPr>
              <a:t>Федерации»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7664" y="1139320"/>
            <a:ext cx="7061834" cy="13925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sz="3000" spc="80" dirty="0"/>
              <a:t>Что </a:t>
            </a:r>
            <a:r>
              <a:rPr sz="3000" spc="55" dirty="0"/>
              <a:t>получают </a:t>
            </a:r>
            <a:r>
              <a:rPr sz="3000" spc="110" dirty="0"/>
              <a:t>фермеры </a:t>
            </a:r>
            <a:r>
              <a:rPr sz="3000" spc="40" dirty="0"/>
              <a:t>в </a:t>
            </a:r>
            <a:r>
              <a:rPr sz="3000" spc="60" dirty="0"/>
              <a:t>случае, </a:t>
            </a:r>
            <a:r>
              <a:rPr sz="3000" spc="-865" dirty="0"/>
              <a:t> </a:t>
            </a:r>
            <a:r>
              <a:rPr sz="3000" spc="135" dirty="0"/>
              <a:t>если </a:t>
            </a:r>
            <a:r>
              <a:rPr sz="3000" spc="70" dirty="0"/>
              <a:t>выбирают </a:t>
            </a:r>
            <a:r>
              <a:rPr sz="3000" spc="100" dirty="0"/>
              <a:t>работу </a:t>
            </a:r>
            <a:r>
              <a:rPr sz="3000" spc="40" dirty="0"/>
              <a:t>в </a:t>
            </a:r>
            <a:r>
              <a:rPr sz="3000" spc="80" dirty="0"/>
              <a:t>рамках </a:t>
            </a:r>
            <a:r>
              <a:rPr sz="3000" spc="85" dirty="0"/>
              <a:t> </a:t>
            </a:r>
            <a:r>
              <a:rPr sz="3000" spc="130" dirty="0"/>
              <a:t>Федера</a:t>
            </a:r>
            <a:r>
              <a:rPr sz="3000" spc="135" dirty="0"/>
              <a:t>л</a:t>
            </a:r>
            <a:r>
              <a:rPr sz="3000" spc="100" dirty="0"/>
              <a:t>ьно</a:t>
            </a:r>
            <a:r>
              <a:rPr sz="3000" spc="85" dirty="0"/>
              <a:t>г</a:t>
            </a:r>
            <a:r>
              <a:rPr sz="3000" spc="110" dirty="0"/>
              <a:t>о</a:t>
            </a:r>
            <a:r>
              <a:rPr sz="3000" spc="-75" dirty="0"/>
              <a:t> </a:t>
            </a:r>
            <a:r>
              <a:rPr sz="3000" spc="85" dirty="0"/>
              <a:t>зак</a:t>
            </a:r>
            <a:r>
              <a:rPr sz="3000" spc="100" dirty="0"/>
              <a:t>о</a:t>
            </a:r>
            <a:r>
              <a:rPr sz="3000" spc="75" dirty="0"/>
              <a:t>на</a:t>
            </a:r>
            <a:r>
              <a:rPr sz="3000" spc="-30" dirty="0"/>
              <a:t> </a:t>
            </a:r>
            <a:r>
              <a:rPr sz="3000" spc="-45" dirty="0"/>
              <a:t>№ </a:t>
            </a:r>
            <a:r>
              <a:rPr sz="3000" spc="30" dirty="0"/>
              <a:t>248</a:t>
            </a:r>
            <a:r>
              <a:rPr sz="3000" spc="-25" dirty="0"/>
              <a:t> </a:t>
            </a:r>
            <a:r>
              <a:rPr sz="3000" spc="-409" dirty="0"/>
              <a:t>–</a:t>
            </a:r>
            <a:r>
              <a:rPr sz="3000" spc="-30" dirty="0"/>
              <a:t> </a:t>
            </a:r>
            <a:r>
              <a:rPr sz="3000" spc="140" dirty="0"/>
              <a:t>ФЗ</a:t>
            </a:r>
            <a:endParaRPr sz="3000" dirty="0"/>
          </a:p>
        </p:txBody>
      </p:sp>
      <p:sp>
        <p:nvSpPr>
          <p:cNvPr id="7" name="object 7"/>
          <p:cNvSpPr txBox="1"/>
          <p:nvPr/>
        </p:nvSpPr>
        <p:spPr>
          <a:xfrm>
            <a:off x="756919" y="2866389"/>
            <a:ext cx="5970270" cy="72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—"/>
              <a:tabLst>
                <a:tab pos="299085" algn="l"/>
                <a:tab pos="299720" algn="l"/>
              </a:tabLst>
            </a:pPr>
            <a:r>
              <a:rPr sz="1300" spc="125" dirty="0">
                <a:latin typeface="Tahoma"/>
                <a:cs typeface="Tahoma"/>
              </a:rPr>
              <a:t>Исключена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необходимость</a:t>
            </a:r>
            <a:r>
              <a:rPr sz="1300" spc="-5" dirty="0">
                <a:latin typeface="Tahoma"/>
                <a:cs typeface="Tahoma"/>
              </a:rPr>
              <a:t> </a:t>
            </a:r>
            <a:r>
              <a:rPr sz="1300" spc="130" dirty="0">
                <a:latin typeface="Tahoma"/>
                <a:cs typeface="Tahoma"/>
              </a:rPr>
              <a:t>оформления</a:t>
            </a:r>
            <a:r>
              <a:rPr sz="1300" spc="5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лицензии</a:t>
            </a:r>
            <a:endParaRPr sz="13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har char="—"/>
              <a:tabLst>
                <a:tab pos="299085" algn="l"/>
                <a:tab pos="299720" algn="l"/>
              </a:tabLst>
            </a:pPr>
            <a:r>
              <a:rPr sz="1300" spc="125" dirty="0">
                <a:latin typeface="Tahoma"/>
                <a:cs typeface="Tahoma"/>
              </a:rPr>
              <a:t>Исключена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необходимость</a:t>
            </a:r>
            <a:r>
              <a:rPr sz="1300" spc="-15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платы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80" dirty="0">
                <a:latin typeface="Tahoma"/>
                <a:cs typeface="Tahoma"/>
              </a:rPr>
              <a:t>НВОС</a:t>
            </a:r>
            <a:endParaRPr sz="13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1000" spc="70" dirty="0">
                <a:latin typeface="Tahoma"/>
                <a:cs typeface="Tahoma"/>
              </a:rPr>
              <a:t>за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105" dirty="0">
                <a:latin typeface="Tahoma"/>
                <a:cs typeface="Tahoma"/>
              </a:rPr>
              <a:t>исключением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75" dirty="0">
                <a:latin typeface="Tahoma"/>
                <a:cs typeface="Tahoma"/>
              </a:rPr>
              <a:t>случаев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105" dirty="0">
                <a:latin typeface="Tahoma"/>
                <a:cs typeface="Tahoma"/>
              </a:rPr>
              <a:t>признания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90" dirty="0">
                <a:latin typeface="Tahoma"/>
                <a:cs typeface="Tahoma"/>
              </a:rPr>
              <a:t>побочных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продуктов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животноводства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отходом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919" y="3720210"/>
            <a:ext cx="6435725" cy="191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—"/>
              <a:tabLst>
                <a:tab pos="299085" algn="l"/>
                <a:tab pos="299720" algn="l"/>
              </a:tabLst>
            </a:pPr>
            <a:r>
              <a:rPr sz="1300" spc="130" dirty="0">
                <a:latin typeface="Tahoma"/>
                <a:cs typeface="Tahoma"/>
              </a:rPr>
              <a:t>Имеется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возможность</a:t>
            </a:r>
            <a:r>
              <a:rPr sz="1300" spc="-1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передавать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третьим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лицам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80" dirty="0">
                <a:latin typeface="Tahoma"/>
                <a:cs typeface="Tahoma"/>
              </a:rPr>
              <a:t>ППЖ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для</a:t>
            </a:r>
            <a:r>
              <a:rPr sz="1300" spc="-30" dirty="0">
                <a:latin typeface="Tahoma"/>
                <a:cs typeface="Tahoma"/>
              </a:rPr>
              <a:t> </a:t>
            </a:r>
            <a:r>
              <a:rPr sz="1300" spc="135" dirty="0">
                <a:latin typeface="Tahoma"/>
                <a:cs typeface="Tahoma"/>
              </a:rPr>
              <a:t>внесения </a:t>
            </a:r>
            <a:r>
              <a:rPr sz="1300" spc="-395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в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поля,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в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случае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недостатка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собственных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35" dirty="0">
                <a:latin typeface="Tahoma"/>
                <a:cs typeface="Tahoma"/>
              </a:rPr>
              <a:t>площадей</a:t>
            </a:r>
            <a:endParaRPr sz="1300" dirty="0">
              <a:latin typeface="Tahoma"/>
              <a:cs typeface="Tahoma"/>
            </a:endParaRPr>
          </a:p>
          <a:p>
            <a:pPr marL="299085" marR="1559560" indent="-287020">
              <a:lnSpc>
                <a:spcPct val="100000"/>
              </a:lnSpc>
              <a:spcBef>
                <a:spcPts val="1200"/>
              </a:spcBef>
              <a:buChar char="—"/>
              <a:tabLst>
                <a:tab pos="299085" algn="l"/>
                <a:tab pos="299720" algn="l"/>
              </a:tabLst>
            </a:pPr>
            <a:r>
              <a:rPr sz="1300" spc="200" dirty="0">
                <a:latin typeface="Tahoma"/>
                <a:cs typeface="Tahoma"/>
              </a:rPr>
              <a:t>В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случае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45" dirty="0">
                <a:latin typeface="Tahoma"/>
                <a:cs typeface="Tahoma"/>
              </a:rPr>
              <a:t>нарушений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требований</a:t>
            </a:r>
            <a:r>
              <a:rPr sz="1300" spc="-20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будет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30" dirty="0">
                <a:latin typeface="Tahoma"/>
                <a:cs typeface="Tahoma"/>
              </a:rPr>
              <a:t>применятся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130" dirty="0">
                <a:latin typeface="Tahoma"/>
                <a:cs typeface="Tahoma"/>
              </a:rPr>
              <a:t>административный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штраф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130" dirty="0">
                <a:latin typeface="Tahoma"/>
                <a:cs typeface="Tahoma"/>
              </a:rPr>
              <a:t>по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60" dirty="0">
                <a:latin typeface="Tahoma"/>
                <a:cs typeface="Tahoma"/>
              </a:rPr>
              <a:t>КоАП</a:t>
            </a:r>
            <a:endParaRPr sz="1300" dirty="0">
              <a:latin typeface="Tahoma"/>
              <a:cs typeface="Tahoma"/>
            </a:endParaRPr>
          </a:p>
          <a:p>
            <a:pPr marL="299085" marR="303530" indent="-287020">
              <a:lnSpc>
                <a:spcPct val="100000"/>
              </a:lnSpc>
              <a:spcBef>
                <a:spcPts val="1200"/>
              </a:spcBef>
              <a:buChar char="—"/>
              <a:tabLst>
                <a:tab pos="299085" algn="l"/>
                <a:tab pos="299720" algn="l"/>
              </a:tabLst>
            </a:pPr>
            <a:r>
              <a:rPr sz="1300" spc="200" dirty="0">
                <a:latin typeface="Tahoma"/>
                <a:cs typeface="Tahoma"/>
              </a:rPr>
              <a:t>В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случае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нарушения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отдельных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требований</a:t>
            </a:r>
            <a:r>
              <a:rPr sz="1300" spc="-25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к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обращению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с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80" dirty="0">
                <a:latin typeface="Tahoma"/>
                <a:cs typeface="Tahoma"/>
              </a:rPr>
              <a:t>ППЖ </a:t>
            </a:r>
            <a:r>
              <a:rPr sz="1300" spc="18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(перечень </a:t>
            </a:r>
            <a:r>
              <a:rPr sz="1300" spc="145" dirty="0">
                <a:latin typeface="Tahoma"/>
                <a:cs typeface="Tahoma"/>
              </a:rPr>
              <a:t>нарушений </a:t>
            </a:r>
            <a:r>
              <a:rPr sz="1300" spc="110" dirty="0">
                <a:latin typeface="Tahoma"/>
                <a:cs typeface="Tahoma"/>
              </a:rPr>
              <a:t>в </a:t>
            </a:r>
            <a:r>
              <a:rPr sz="1300" spc="140" dirty="0">
                <a:latin typeface="Tahoma"/>
                <a:cs typeface="Tahoma"/>
              </a:rPr>
              <a:t>распоряжении </a:t>
            </a:r>
            <a:r>
              <a:rPr sz="1300" spc="75" dirty="0">
                <a:latin typeface="Tahoma"/>
                <a:cs typeface="Tahoma"/>
              </a:rPr>
              <a:t>№ </a:t>
            </a:r>
            <a:r>
              <a:rPr sz="1300" spc="50" dirty="0">
                <a:latin typeface="Tahoma"/>
                <a:cs typeface="Tahoma"/>
              </a:rPr>
              <a:t>3256-р) </a:t>
            </a:r>
            <a:r>
              <a:rPr sz="1300" spc="130" dirty="0">
                <a:latin typeface="Tahoma"/>
                <a:cs typeface="Tahoma"/>
              </a:rPr>
              <a:t>предусмотрен </a:t>
            </a:r>
            <a:r>
              <a:rPr sz="1300" spc="-395" dirty="0">
                <a:latin typeface="Tahoma"/>
                <a:cs typeface="Tahoma"/>
              </a:rPr>
              <a:t> </a:t>
            </a:r>
            <a:r>
              <a:rPr sz="1300" spc="145" dirty="0">
                <a:latin typeface="Tahoma"/>
                <a:cs typeface="Tahoma"/>
              </a:rPr>
              <a:t>пониженный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коэффициент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к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ставке</a:t>
            </a:r>
            <a:r>
              <a:rPr sz="1300" spc="-65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платы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80" dirty="0">
                <a:latin typeface="Tahoma"/>
                <a:cs typeface="Tahoma"/>
              </a:rPr>
              <a:t>НВОС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коэф.</a:t>
            </a:r>
            <a:r>
              <a:rPr sz="1300" spc="-30" dirty="0">
                <a:latin typeface="Tahoma"/>
                <a:cs typeface="Tahoma"/>
              </a:rPr>
              <a:t> </a:t>
            </a:r>
            <a:r>
              <a:rPr sz="1300" spc="-235" dirty="0">
                <a:latin typeface="Tahoma"/>
                <a:cs typeface="Tahoma"/>
              </a:rPr>
              <a:t>1</a:t>
            </a:r>
            <a:r>
              <a:rPr sz="1300" spc="-22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вместо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30" dirty="0">
                <a:latin typeface="Tahoma"/>
                <a:cs typeface="Tahoma"/>
              </a:rPr>
              <a:t>52 </a:t>
            </a:r>
            <a:r>
              <a:rPr sz="1300" spc="-395" dirty="0">
                <a:latin typeface="Tahoma"/>
                <a:cs typeface="Tahoma"/>
              </a:rPr>
              <a:t> </a:t>
            </a:r>
            <a:r>
              <a:rPr sz="1300" spc="-75" dirty="0">
                <a:latin typeface="Tahoma"/>
                <a:cs typeface="Tahoma"/>
              </a:rPr>
              <a:t>(</a:t>
            </a:r>
            <a:r>
              <a:rPr sz="1300" spc="125" dirty="0">
                <a:latin typeface="Tahoma"/>
                <a:cs typeface="Tahoma"/>
              </a:rPr>
              <a:t>к</a:t>
            </a:r>
            <a:r>
              <a:rPr sz="1300" spc="80" dirty="0">
                <a:latin typeface="Tahoma"/>
                <a:cs typeface="Tahoma"/>
              </a:rPr>
              <a:t>а</a:t>
            </a:r>
            <a:r>
              <a:rPr sz="1300" spc="125" dirty="0">
                <a:latin typeface="Tahoma"/>
                <a:cs typeface="Tahoma"/>
              </a:rPr>
              <a:t>к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для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35" dirty="0">
                <a:latin typeface="Tahoma"/>
                <a:cs typeface="Tahoma"/>
              </a:rPr>
              <a:t>п</a:t>
            </a:r>
            <a:r>
              <a:rPr sz="1300" spc="125" dirty="0">
                <a:latin typeface="Tahoma"/>
                <a:cs typeface="Tahoma"/>
              </a:rPr>
              <a:t>о</a:t>
            </a:r>
            <a:r>
              <a:rPr sz="1300" spc="130" dirty="0">
                <a:latin typeface="Tahoma"/>
                <a:cs typeface="Tahoma"/>
              </a:rPr>
              <a:t>б</a:t>
            </a:r>
            <a:r>
              <a:rPr sz="1300" spc="114" dirty="0">
                <a:latin typeface="Tahoma"/>
                <a:cs typeface="Tahoma"/>
              </a:rPr>
              <a:t>очн</a:t>
            </a:r>
            <a:r>
              <a:rPr sz="1300" spc="110" dirty="0">
                <a:latin typeface="Tahoma"/>
                <a:cs typeface="Tahoma"/>
              </a:rPr>
              <a:t>ого</a:t>
            </a:r>
            <a:r>
              <a:rPr sz="1300" spc="-15" dirty="0">
                <a:latin typeface="Tahoma"/>
                <a:cs typeface="Tahoma"/>
              </a:rPr>
              <a:t> </a:t>
            </a:r>
            <a:r>
              <a:rPr sz="1300" spc="160" dirty="0">
                <a:latin typeface="Tahoma"/>
                <a:cs typeface="Tahoma"/>
              </a:rPr>
              <a:t>п</a:t>
            </a:r>
            <a:r>
              <a:rPr sz="1300" spc="145" dirty="0">
                <a:latin typeface="Tahoma"/>
                <a:cs typeface="Tahoma"/>
              </a:rPr>
              <a:t>р</a:t>
            </a:r>
            <a:r>
              <a:rPr sz="1300" spc="114" dirty="0">
                <a:latin typeface="Tahoma"/>
                <a:cs typeface="Tahoma"/>
              </a:rPr>
              <a:t>оду</a:t>
            </a:r>
            <a:r>
              <a:rPr sz="1300" spc="125" dirty="0">
                <a:latin typeface="Tahoma"/>
                <a:cs typeface="Tahoma"/>
              </a:rPr>
              <a:t>к</a:t>
            </a:r>
            <a:r>
              <a:rPr sz="1300" spc="55" dirty="0">
                <a:latin typeface="Tahoma"/>
                <a:cs typeface="Tahoma"/>
              </a:rPr>
              <a:t>та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60" dirty="0">
                <a:latin typeface="Tahoma"/>
                <a:cs typeface="Tahoma"/>
              </a:rPr>
              <a:t>п</a:t>
            </a:r>
            <a:r>
              <a:rPr sz="1300" spc="150" dirty="0">
                <a:latin typeface="Tahoma"/>
                <a:cs typeface="Tahoma"/>
              </a:rPr>
              <a:t>р</a:t>
            </a:r>
            <a:r>
              <a:rPr sz="1300" spc="125" dirty="0">
                <a:latin typeface="Tahoma"/>
                <a:cs typeface="Tahoma"/>
              </a:rPr>
              <a:t>оизв</a:t>
            </a:r>
            <a:r>
              <a:rPr sz="1300" spc="120" dirty="0">
                <a:latin typeface="Tahoma"/>
                <a:cs typeface="Tahoma"/>
              </a:rPr>
              <a:t>о</a:t>
            </a:r>
            <a:r>
              <a:rPr sz="1300" spc="150" dirty="0">
                <a:latin typeface="Tahoma"/>
                <a:cs typeface="Tahoma"/>
              </a:rPr>
              <a:t>д</a:t>
            </a:r>
            <a:r>
              <a:rPr sz="1300" spc="125" dirty="0">
                <a:latin typeface="Tahoma"/>
                <a:cs typeface="Tahoma"/>
              </a:rPr>
              <a:t>с</a:t>
            </a:r>
            <a:r>
              <a:rPr sz="1300" spc="65" dirty="0">
                <a:latin typeface="Tahoma"/>
                <a:cs typeface="Tahoma"/>
              </a:rPr>
              <a:t>тв</a:t>
            </a:r>
            <a:r>
              <a:rPr sz="1300" spc="80" dirty="0">
                <a:latin typeface="Tahoma"/>
                <a:cs typeface="Tahoma"/>
              </a:rPr>
              <a:t>а</a:t>
            </a:r>
            <a:r>
              <a:rPr sz="1300" spc="5" dirty="0">
                <a:latin typeface="Tahoma"/>
                <a:cs typeface="Tahoma"/>
              </a:rPr>
              <a:t> </a:t>
            </a:r>
            <a:r>
              <a:rPr sz="1300" spc="-65" dirty="0">
                <a:latin typeface="Tahoma"/>
                <a:cs typeface="Tahoma"/>
              </a:rPr>
              <a:t>–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85" dirty="0">
                <a:latin typeface="Tahoma"/>
                <a:cs typeface="Tahoma"/>
              </a:rPr>
              <a:t>ППП</a:t>
            </a:r>
            <a:r>
              <a:rPr sz="1300" spc="-60" dirty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7230" y="3002026"/>
            <a:ext cx="3113405" cy="175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639138"/>
                </a:solidFill>
                <a:latin typeface="Tahoma"/>
                <a:cs typeface="Tahoma"/>
              </a:rPr>
              <a:t>2</a:t>
            </a:r>
            <a:r>
              <a:rPr sz="1800" b="1" spc="65" dirty="0">
                <a:solidFill>
                  <a:srgbClr val="639138"/>
                </a:solidFill>
                <a:latin typeface="Tahoma"/>
                <a:cs typeface="Tahoma"/>
              </a:rPr>
              <a:t>4</a:t>
            </a:r>
            <a:r>
              <a:rPr sz="1800" b="1" spc="60" dirty="0">
                <a:solidFill>
                  <a:srgbClr val="639138"/>
                </a:solidFill>
                <a:latin typeface="Tahoma"/>
                <a:cs typeface="Tahoma"/>
              </a:rPr>
              <a:t>8</a:t>
            </a:r>
            <a:r>
              <a:rPr sz="1800" b="1" spc="-85" dirty="0">
                <a:solidFill>
                  <a:srgbClr val="639138"/>
                </a:solidFill>
                <a:latin typeface="Tahoma"/>
                <a:cs typeface="Tahoma"/>
              </a:rPr>
              <a:t>-</a:t>
            </a:r>
            <a:r>
              <a:rPr sz="1800" b="1" spc="120" dirty="0">
                <a:solidFill>
                  <a:srgbClr val="639138"/>
                </a:solidFill>
                <a:latin typeface="Tahoma"/>
                <a:cs typeface="Tahoma"/>
              </a:rPr>
              <a:t>Ф</a:t>
            </a:r>
            <a:r>
              <a:rPr sz="1800" b="1" spc="35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800" b="1" spc="-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639138"/>
                </a:solidFill>
                <a:latin typeface="Tahoma"/>
                <a:cs typeface="Tahoma"/>
              </a:rPr>
              <a:t>–</a:t>
            </a:r>
            <a:r>
              <a:rPr sz="1800" b="1" spc="-1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800" b="1" spc="95" dirty="0">
                <a:solidFill>
                  <a:srgbClr val="639138"/>
                </a:solidFill>
                <a:latin typeface="Tahoma"/>
                <a:cs typeface="Tahoma"/>
              </a:rPr>
              <a:t>э</a:t>
            </a:r>
            <a:r>
              <a:rPr sz="1800" b="1" spc="45" dirty="0">
                <a:solidFill>
                  <a:srgbClr val="639138"/>
                </a:solidFill>
                <a:latin typeface="Tahoma"/>
                <a:cs typeface="Tahoma"/>
              </a:rPr>
              <a:t>то</a:t>
            </a:r>
            <a:r>
              <a:rPr sz="1800" b="1" spc="-2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800" b="1" spc="20" dirty="0">
                <a:solidFill>
                  <a:srgbClr val="639138"/>
                </a:solidFill>
                <a:latin typeface="Tahoma"/>
                <a:cs typeface="Tahoma"/>
              </a:rPr>
              <a:t>раво,  </a:t>
            </a:r>
            <a:r>
              <a:rPr sz="1800" b="1" spc="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800" b="1" spc="-3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800" b="1" spc="80" dirty="0">
                <a:solidFill>
                  <a:srgbClr val="639138"/>
                </a:solidFill>
                <a:latin typeface="Tahoma"/>
                <a:cs typeface="Tahoma"/>
              </a:rPr>
              <a:t>не</a:t>
            </a:r>
            <a:r>
              <a:rPr sz="1800" b="1" spc="-2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639138"/>
                </a:solidFill>
                <a:latin typeface="Tahoma"/>
                <a:cs typeface="Tahoma"/>
              </a:rPr>
              <a:t>обязанность</a:t>
            </a:r>
            <a:endParaRPr sz="1800" dirty="0">
              <a:latin typeface="Tahoma"/>
              <a:cs typeface="Tahoma"/>
            </a:endParaRPr>
          </a:p>
          <a:p>
            <a:pPr marL="12700" marR="88265">
              <a:lnSpc>
                <a:spcPct val="100000"/>
              </a:lnSpc>
              <a:spcBef>
                <a:spcPts val="625"/>
              </a:spcBef>
            </a:pPr>
            <a:r>
              <a:rPr sz="1200" spc="200" dirty="0">
                <a:solidFill>
                  <a:srgbClr val="639138"/>
                </a:solidFill>
                <a:latin typeface="Tahoma"/>
                <a:cs typeface="Tahoma"/>
              </a:rPr>
              <a:t>Ф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е</a:t>
            </a:r>
            <a:r>
              <a:rPr sz="1200" spc="140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50" dirty="0">
                <a:solidFill>
                  <a:srgbClr val="639138"/>
                </a:solidFill>
                <a:latin typeface="Tahoma"/>
                <a:cs typeface="Tahoma"/>
              </a:rPr>
              <a:t>мер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у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д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во</a:t>
            </a:r>
            <a:r>
              <a:rPr sz="1200" spc="-5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вы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бо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-10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тне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ти  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навоз/помёт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к </a:t>
            </a:r>
            <a:r>
              <a:rPr sz="1200" spc="165" dirty="0">
                <a:solidFill>
                  <a:srgbClr val="639138"/>
                </a:solidFill>
                <a:latin typeface="Tahoma"/>
                <a:cs typeface="Tahoma"/>
              </a:rPr>
              <a:t>ППЖ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или 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д</a:t>
            </a:r>
            <a:r>
              <a:rPr sz="1200" spc="150" dirty="0">
                <a:solidFill>
                  <a:srgbClr val="639138"/>
                </a:solidFill>
                <a:latin typeface="Tahoma"/>
                <a:cs typeface="Tahoma"/>
              </a:rPr>
              <a:t>м</a:t>
            </a:r>
            <a:r>
              <a:rPr sz="1200" spc="140" dirty="0">
                <a:solidFill>
                  <a:srgbClr val="639138"/>
                </a:solidFill>
                <a:latin typeface="Tahoma"/>
                <a:cs typeface="Tahoma"/>
              </a:rPr>
              <a:t>ин</a:t>
            </a:r>
            <a:r>
              <a:rPr sz="1200" spc="150" dirty="0">
                <a:solidFill>
                  <a:srgbClr val="639138"/>
                </a:solidFill>
                <a:latin typeface="Tahoma"/>
                <a:cs typeface="Tahoma"/>
              </a:rPr>
              <a:t>и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ри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ро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75" dirty="0">
                <a:solidFill>
                  <a:srgbClr val="639138"/>
                </a:solidFill>
                <a:latin typeface="Tahoma"/>
                <a:cs typeface="Tahoma"/>
              </a:rPr>
              <a:t>ь</a:t>
            </a:r>
            <a:r>
              <a:rPr sz="1200" spc="-9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к</a:t>
            </a:r>
            <a:r>
              <a:rPr sz="1200" spc="7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к</a:t>
            </a:r>
            <a:r>
              <a:rPr sz="1200" spc="-6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50" dirty="0">
                <a:solidFill>
                  <a:srgbClr val="639138"/>
                </a:solidFill>
                <a:latin typeface="Tahoma"/>
                <a:cs typeface="Tahoma"/>
              </a:rPr>
              <a:t>и</a:t>
            </a:r>
            <a:r>
              <a:rPr sz="1200" spc="-6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ее  </a:t>
            </a:r>
            <a:r>
              <a:rPr sz="1200" spc="25" dirty="0">
                <a:solidFill>
                  <a:srgbClr val="639138"/>
                </a:solidFill>
                <a:latin typeface="Tahoma"/>
                <a:cs typeface="Tahoma"/>
              </a:rPr>
              <a:t>(</a:t>
            </a:r>
            <a:r>
              <a:rPr sz="1200" spc="45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име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,</a:t>
            </a:r>
            <a:r>
              <a:rPr sz="1200" spc="-7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50" dirty="0">
                <a:solidFill>
                  <a:srgbClr val="639138"/>
                </a:solidFill>
                <a:latin typeface="Tahoma"/>
                <a:cs typeface="Tahoma"/>
              </a:rPr>
              <a:t>тхо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д</a:t>
            </a:r>
            <a:r>
              <a:rPr sz="1200" spc="-10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оо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твет</a:t>
            </a:r>
            <a:r>
              <a:rPr sz="1200" spc="55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твии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75" dirty="0">
                <a:solidFill>
                  <a:srgbClr val="639138"/>
                </a:solidFill>
                <a:latin typeface="Tahoma"/>
                <a:cs typeface="Tahoma"/>
              </a:rPr>
              <a:t>89-ФЗ)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или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к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побочным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продуктам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оизво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д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55" dirty="0">
                <a:solidFill>
                  <a:srgbClr val="639138"/>
                </a:solidFill>
                <a:latin typeface="Tahoma"/>
                <a:cs typeface="Tahoma"/>
              </a:rPr>
              <a:t>тва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,</a:t>
            </a:r>
            <a:r>
              <a:rPr sz="1200" spc="-9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оо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твет</a:t>
            </a:r>
            <a:r>
              <a:rPr sz="1200" spc="55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твии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639138"/>
                </a:solidFill>
                <a:latin typeface="Tahoma"/>
                <a:cs typeface="Tahoma"/>
              </a:rPr>
              <a:t>26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8</a:t>
            </a:r>
            <a:r>
              <a:rPr sz="1200" spc="15" dirty="0">
                <a:solidFill>
                  <a:srgbClr val="639138"/>
                </a:solidFill>
                <a:latin typeface="Tahoma"/>
                <a:cs typeface="Tahoma"/>
              </a:rPr>
              <a:t>-</a:t>
            </a:r>
            <a:r>
              <a:rPr sz="1200" spc="200" dirty="0">
                <a:solidFill>
                  <a:srgbClr val="639138"/>
                </a:solidFill>
                <a:latin typeface="Tahoma"/>
                <a:cs typeface="Tahoma"/>
              </a:rPr>
              <a:t>Ф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48066" y="2894838"/>
            <a:ext cx="0" cy="2047875"/>
          </a:xfrm>
          <a:custGeom>
            <a:avLst/>
            <a:gdLst/>
            <a:ahLst/>
            <a:cxnLst/>
            <a:rect l="l" t="t" r="r" b="b"/>
            <a:pathLst>
              <a:path h="2047875">
                <a:moveTo>
                  <a:pt x="0" y="0"/>
                </a:moveTo>
                <a:lnTo>
                  <a:pt x="0" y="2047494"/>
                </a:lnTo>
              </a:path>
            </a:pathLst>
          </a:custGeom>
          <a:ln w="19812">
            <a:solidFill>
              <a:srgbClr val="6391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5</a:t>
            </a:fld>
            <a:endParaRPr spc="-35" dirty="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0" y="228600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7147" y="4337435"/>
            <a:ext cx="3514852" cy="25205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9223" y="4631435"/>
            <a:ext cx="3914140" cy="486409"/>
          </a:xfrm>
          <a:custGeom>
            <a:avLst/>
            <a:gdLst/>
            <a:ahLst/>
            <a:cxnLst/>
            <a:rect l="l" t="t" r="r" b="b"/>
            <a:pathLst>
              <a:path w="3914140" h="486410">
                <a:moveTo>
                  <a:pt x="3832605" y="0"/>
                </a:moveTo>
                <a:lnTo>
                  <a:pt x="81026" y="0"/>
                </a:lnTo>
                <a:lnTo>
                  <a:pt x="49490" y="6373"/>
                </a:lnTo>
                <a:lnTo>
                  <a:pt x="23734" y="23749"/>
                </a:lnTo>
                <a:lnTo>
                  <a:pt x="6368" y="49506"/>
                </a:lnTo>
                <a:lnTo>
                  <a:pt x="0" y="81025"/>
                </a:lnTo>
                <a:lnTo>
                  <a:pt x="0" y="405130"/>
                </a:lnTo>
                <a:lnTo>
                  <a:pt x="6368" y="436649"/>
                </a:lnTo>
                <a:lnTo>
                  <a:pt x="23734" y="462406"/>
                </a:lnTo>
                <a:lnTo>
                  <a:pt x="49490" y="479782"/>
                </a:lnTo>
                <a:lnTo>
                  <a:pt x="81026" y="486156"/>
                </a:lnTo>
                <a:lnTo>
                  <a:pt x="3832605" y="486156"/>
                </a:lnTo>
                <a:lnTo>
                  <a:pt x="3864125" y="479782"/>
                </a:lnTo>
                <a:lnTo>
                  <a:pt x="3889883" y="462406"/>
                </a:lnTo>
                <a:lnTo>
                  <a:pt x="3907258" y="436649"/>
                </a:lnTo>
                <a:lnTo>
                  <a:pt x="3913631" y="405130"/>
                </a:lnTo>
                <a:lnTo>
                  <a:pt x="3913631" y="81025"/>
                </a:lnTo>
                <a:lnTo>
                  <a:pt x="3907258" y="49506"/>
                </a:lnTo>
                <a:lnTo>
                  <a:pt x="3889882" y="23748"/>
                </a:lnTo>
                <a:lnTo>
                  <a:pt x="3864125" y="6373"/>
                </a:lnTo>
                <a:lnTo>
                  <a:pt x="3832605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084064" y="4014215"/>
            <a:ext cx="3013075" cy="486409"/>
          </a:xfrm>
          <a:custGeom>
            <a:avLst/>
            <a:gdLst/>
            <a:ahLst/>
            <a:cxnLst/>
            <a:rect l="l" t="t" r="r" b="b"/>
            <a:pathLst>
              <a:path w="3013075" h="486410">
                <a:moveTo>
                  <a:pt x="2931921" y="0"/>
                </a:moveTo>
                <a:lnTo>
                  <a:pt x="81025" y="0"/>
                </a:lnTo>
                <a:lnTo>
                  <a:pt x="49506" y="6373"/>
                </a:lnTo>
                <a:lnTo>
                  <a:pt x="23749" y="23748"/>
                </a:lnTo>
                <a:lnTo>
                  <a:pt x="6373" y="49506"/>
                </a:lnTo>
                <a:lnTo>
                  <a:pt x="0" y="81025"/>
                </a:lnTo>
                <a:lnTo>
                  <a:pt x="0" y="405129"/>
                </a:lnTo>
                <a:lnTo>
                  <a:pt x="6373" y="436649"/>
                </a:lnTo>
                <a:lnTo>
                  <a:pt x="23749" y="462406"/>
                </a:lnTo>
                <a:lnTo>
                  <a:pt x="49506" y="479782"/>
                </a:lnTo>
                <a:lnTo>
                  <a:pt x="81025" y="486155"/>
                </a:lnTo>
                <a:lnTo>
                  <a:pt x="2931921" y="486155"/>
                </a:lnTo>
                <a:lnTo>
                  <a:pt x="2963441" y="479782"/>
                </a:lnTo>
                <a:lnTo>
                  <a:pt x="2989198" y="462406"/>
                </a:lnTo>
                <a:lnTo>
                  <a:pt x="3006574" y="436649"/>
                </a:lnTo>
                <a:lnTo>
                  <a:pt x="3012947" y="405129"/>
                </a:lnTo>
                <a:lnTo>
                  <a:pt x="3012947" y="81025"/>
                </a:lnTo>
                <a:lnTo>
                  <a:pt x="3006574" y="49506"/>
                </a:lnTo>
                <a:lnTo>
                  <a:pt x="2989199" y="23748"/>
                </a:lnTo>
                <a:lnTo>
                  <a:pt x="2963441" y="6373"/>
                </a:lnTo>
                <a:lnTo>
                  <a:pt x="2931921" y="0"/>
                </a:lnTo>
                <a:close/>
              </a:path>
            </a:pathLst>
          </a:custGeom>
          <a:solidFill>
            <a:srgbClr val="81B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49223" y="4023359"/>
            <a:ext cx="3914140" cy="486409"/>
          </a:xfrm>
          <a:custGeom>
            <a:avLst/>
            <a:gdLst/>
            <a:ahLst/>
            <a:cxnLst/>
            <a:rect l="l" t="t" r="r" b="b"/>
            <a:pathLst>
              <a:path w="3914140" h="486410">
                <a:moveTo>
                  <a:pt x="3832605" y="0"/>
                </a:moveTo>
                <a:lnTo>
                  <a:pt x="81026" y="0"/>
                </a:lnTo>
                <a:lnTo>
                  <a:pt x="49490" y="6373"/>
                </a:lnTo>
                <a:lnTo>
                  <a:pt x="23734" y="23749"/>
                </a:lnTo>
                <a:lnTo>
                  <a:pt x="6368" y="49506"/>
                </a:lnTo>
                <a:lnTo>
                  <a:pt x="0" y="81025"/>
                </a:lnTo>
                <a:lnTo>
                  <a:pt x="0" y="405129"/>
                </a:lnTo>
                <a:lnTo>
                  <a:pt x="6368" y="436649"/>
                </a:lnTo>
                <a:lnTo>
                  <a:pt x="23734" y="462406"/>
                </a:lnTo>
                <a:lnTo>
                  <a:pt x="49490" y="479782"/>
                </a:lnTo>
                <a:lnTo>
                  <a:pt x="81026" y="486156"/>
                </a:lnTo>
                <a:lnTo>
                  <a:pt x="3832605" y="486156"/>
                </a:lnTo>
                <a:lnTo>
                  <a:pt x="3864125" y="479782"/>
                </a:lnTo>
                <a:lnTo>
                  <a:pt x="3889883" y="462406"/>
                </a:lnTo>
                <a:lnTo>
                  <a:pt x="3907258" y="436649"/>
                </a:lnTo>
                <a:lnTo>
                  <a:pt x="3913631" y="405129"/>
                </a:lnTo>
                <a:lnTo>
                  <a:pt x="3913631" y="81025"/>
                </a:lnTo>
                <a:lnTo>
                  <a:pt x="3907258" y="49506"/>
                </a:lnTo>
                <a:lnTo>
                  <a:pt x="3889882" y="23748"/>
                </a:lnTo>
                <a:lnTo>
                  <a:pt x="3864125" y="6373"/>
                </a:lnTo>
                <a:lnTo>
                  <a:pt x="3832605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84064" y="3209544"/>
            <a:ext cx="6532245" cy="544195"/>
          </a:xfrm>
          <a:custGeom>
            <a:avLst/>
            <a:gdLst/>
            <a:ahLst/>
            <a:cxnLst/>
            <a:rect l="l" t="t" r="r" b="b"/>
            <a:pathLst>
              <a:path w="6532245" h="544195">
                <a:moveTo>
                  <a:pt x="6441186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0" y="453389"/>
                </a:lnTo>
                <a:lnTo>
                  <a:pt x="7131" y="488668"/>
                </a:lnTo>
                <a:lnTo>
                  <a:pt x="26574" y="517493"/>
                </a:lnTo>
                <a:lnTo>
                  <a:pt x="55399" y="536936"/>
                </a:lnTo>
                <a:lnTo>
                  <a:pt x="90677" y="544067"/>
                </a:lnTo>
                <a:lnTo>
                  <a:pt x="6441186" y="544067"/>
                </a:lnTo>
                <a:lnTo>
                  <a:pt x="6476464" y="536936"/>
                </a:lnTo>
                <a:lnTo>
                  <a:pt x="6505289" y="517493"/>
                </a:lnTo>
                <a:lnTo>
                  <a:pt x="6524732" y="488668"/>
                </a:lnTo>
                <a:lnTo>
                  <a:pt x="6531863" y="453389"/>
                </a:lnTo>
                <a:lnTo>
                  <a:pt x="6531863" y="90677"/>
                </a:lnTo>
                <a:lnTo>
                  <a:pt x="6524732" y="55399"/>
                </a:lnTo>
                <a:lnTo>
                  <a:pt x="6505289" y="26574"/>
                </a:lnTo>
                <a:lnTo>
                  <a:pt x="6476464" y="7131"/>
                </a:lnTo>
                <a:lnTo>
                  <a:pt x="6441186" y="0"/>
                </a:lnTo>
                <a:close/>
              </a:path>
            </a:pathLst>
          </a:custGeom>
          <a:solidFill>
            <a:srgbClr val="81B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9223" y="3209544"/>
            <a:ext cx="3914140" cy="544195"/>
          </a:xfrm>
          <a:custGeom>
            <a:avLst/>
            <a:gdLst/>
            <a:ahLst/>
            <a:cxnLst/>
            <a:rect l="l" t="t" r="r" b="b"/>
            <a:pathLst>
              <a:path w="3914140" h="544195">
                <a:moveTo>
                  <a:pt x="3822954" y="0"/>
                </a:moveTo>
                <a:lnTo>
                  <a:pt x="90678" y="0"/>
                </a:lnTo>
                <a:lnTo>
                  <a:pt x="55383" y="7131"/>
                </a:lnTo>
                <a:lnTo>
                  <a:pt x="26560" y="26574"/>
                </a:lnTo>
                <a:lnTo>
                  <a:pt x="7126" y="55399"/>
                </a:lnTo>
                <a:lnTo>
                  <a:pt x="0" y="90677"/>
                </a:lnTo>
                <a:lnTo>
                  <a:pt x="0" y="453389"/>
                </a:lnTo>
                <a:lnTo>
                  <a:pt x="7126" y="488668"/>
                </a:lnTo>
                <a:lnTo>
                  <a:pt x="26560" y="517493"/>
                </a:lnTo>
                <a:lnTo>
                  <a:pt x="55383" y="536936"/>
                </a:lnTo>
                <a:lnTo>
                  <a:pt x="90678" y="544067"/>
                </a:lnTo>
                <a:lnTo>
                  <a:pt x="3822954" y="544067"/>
                </a:lnTo>
                <a:lnTo>
                  <a:pt x="3858232" y="536936"/>
                </a:lnTo>
                <a:lnTo>
                  <a:pt x="3887057" y="517493"/>
                </a:lnTo>
                <a:lnTo>
                  <a:pt x="3906500" y="488668"/>
                </a:lnTo>
                <a:lnTo>
                  <a:pt x="3913631" y="453389"/>
                </a:lnTo>
                <a:lnTo>
                  <a:pt x="3913631" y="90677"/>
                </a:lnTo>
                <a:lnTo>
                  <a:pt x="3906500" y="55399"/>
                </a:lnTo>
                <a:lnTo>
                  <a:pt x="3887057" y="26574"/>
                </a:lnTo>
                <a:lnTo>
                  <a:pt x="3858232" y="7131"/>
                </a:lnTo>
                <a:lnTo>
                  <a:pt x="3822954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965960" y="2287523"/>
            <a:ext cx="8220709" cy="634365"/>
          </a:xfrm>
          <a:custGeom>
            <a:avLst/>
            <a:gdLst/>
            <a:ahLst/>
            <a:cxnLst/>
            <a:rect l="l" t="t" r="r" b="b"/>
            <a:pathLst>
              <a:path w="8220709" h="634364">
                <a:moveTo>
                  <a:pt x="8114792" y="0"/>
                </a:moveTo>
                <a:lnTo>
                  <a:pt x="105663" y="0"/>
                </a:lnTo>
                <a:lnTo>
                  <a:pt x="64561" y="8312"/>
                </a:lnTo>
                <a:lnTo>
                  <a:pt x="30972" y="30972"/>
                </a:lnTo>
                <a:lnTo>
                  <a:pt x="8312" y="64561"/>
                </a:lnTo>
                <a:lnTo>
                  <a:pt x="0" y="105663"/>
                </a:lnTo>
                <a:lnTo>
                  <a:pt x="0" y="528320"/>
                </a:lnTo>
                <a:lnTo>
                  <a:pt x="8312" y="569422"/>
                </a:lnTo>
                <a:lnTo>
                  <a:pt x="30972" y="603011"/>
                </a:lnTo>
                <a:lnTo>
                  <a:pt x="64561" y="625671"/>
                </a:lnTo>
                <a:lnTo>
                  <a:pt x="105663" y="633984"/>
                </a:lnTo>
                <a:lnTo>
                  <a:pt x="8114792" y="633984"/>
                </a:lnTo>
                <a:lnTo>
                  <a:pt x="8155894" y="625671"/>
                </a:lnTo>
                <a:lnTo>
                  <a:pt x="8189483" y="603011"/>
                </a:lnTo>
                <a:lnTo>
                  <a:pt x="8212143" y="569422"/>
                </a:lnTo>
                <a:lnTo>
                  <a:pt x="8220456" y="528320"/>
                </a:lnTo>
                <a:lnTo>
                  <a:pt x="8220456" y="105663"/>
                </a:lnTo>
                <a:lnTo>
                  <a:pt x="8212143" y="64561"/>
                </a:lnTo>
                <a:lnTo>
                  <a:pt x="8189483" y="30972"/>
                </a:lnTo>
                <a:lnTo>
                  <a:pt x="8155894" y="8312"/>
                </a:lnTo>
                <a:lnTo>
                  <a:pt x="8114792" y="0"/>
                </a:lnTo>
                <a:close/>
              </a:path>
            </a:pathLst>
          </a:custGeom>
          <a:solidFill>
            <a:srgbClr val="FFCD7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6919" y="602428"/>
            <a:ext cx="41719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Если</a:t>
            </a:r>
            <a:r>
              <a:rPr spc="-70" dirty="0"/>
              <a:t> </a:t>
            </a:r>
            <a:r>
              <a:rPr spc="95" dirty="0"/>
              <a:t>принято</a:t>
            </a:r>
            <a:r>
              <a:rPr spc="-55" dirty="0"/>
              <a:t> </a:t>
            </a:r>
            <a:r>
              <a:rPr spc="45" dirty="0"/>
              <a:t>решение…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6919" y="1009301"/>
            <a:ext cx="344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1E3864"/>
                </a:solidFill>
                <a:latin typeface="Tahoma"/>
                <a:cs typeface="Tahoma"/>
              </a:rPr>
              <a:t>Схема</a:t>
            </a:r>
            <a:r>
              <a:rPr sz="1200" spc="-9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1E3864"/>
                </a:solidFill>
                <a:latin typeface="Tahoma"/>
                <a:cs typeface="Tahoma"/>
              </a:rPr>
              <a:t>правил</a:t>
            </a:r>
            <a:r>
              <a:rPr sz="1200" spc="-8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1E3864"/>
                </a:solidFill>
                <a:latin typeface="Tahoma"/>
                <a:cs typeface="Tahoma"/>
              </a:rPr>
              <a:t>обращения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2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1200" spc="-8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1E3864"/>
                </a:solidFill>
                <a:latin typeface="Tahoma"/>
                <a:cs typeface="Tahoma"/>
              </a:rPr>
              <a:t>побочными</a:t>
            </a:r>
            <a:r>
              <a:rPr sz="1200" spc="-9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1E3864"/>
                </a:solidFill>
                <a:latin typeface="Tahoma"/>
                <a:cs typeface="Tahoma"/>
              </a:rPr>
              <a:t>продуктами</a:t>
            </a:r>
            <a:r>
              <a:rPr sz="1200" spc="-8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1E3864"/>
                </a:solidFill>
                <a:latin typeface="Tahoma"/>
                <a:cs typeface="Tahoma"/>
              </a:rPr>
              <a:t>животноводства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36654" y="6425590"/>
            <a:ext cx="90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1E3864"/>
                </a:solidFill>
                <a:latin typeface="Tahoma"/>
                <a:cs typeface="Tahoma"/>
              </a:rPr>
              <a:t>2</a:t>
            </a:r>
            <a:endParaRPr sz="90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44623" cy="14737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78532" y="1664970"/>
            <a:ext cx="20027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б</a:t>
            </a:r>
            <a:r>
              <a:rPr sz="1400" spc="180" dirty="0">
                <a:solidFill>
                  <a:srgbClr val="1E3864"/>
                </a:solidFill>
                <a:latin typeface="Tahoma"/>
                <a:cs typeface="Tahoma"/>
              </a:rPr>
              <a:t>р</a:t>
            </a:r>
            <a:r>
              <a:rPr sz="1400" spc="105" dirty="0">
                <a:solidFill>
                  <a:srgbClr val="1E3864"/>
                </a:solidFill>
                <a:latin typeface="Tahoma"/>
                <a:cs typeface="Tahoma"/>
              </a:rPr>
              <a:t>аз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ова</a:t>
            </a:r>
            <a:r>
              <a:rPr sz="1400" spc="140" dirty="0">
                <a:solidFill>
                  <a:srgbClr val="1E3864"/>
                </a:solidFill>
                <a:latin typeface="Tahoma"/>
                <a:cs typeface="Tahoma"/>
              </a:rPr>
              <a:t>н</a:t>
            </a:r>
            <a:r>
              <a:rPr sz="1400" spc="165" dirty="0">
                <a:solidFill>
                  <a:srgbClr val="1E3864"/>
                </a:solidFill>
                <a:latin typeface="Tahoma"/>
                <a:cs typeface="Tahoma"/>
              </a:rPr>
              <a:t>ие</a:t>
            </a:r>
            <a:r>
              <a:rPr sz="1400" spc="-9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навоз</a:t>
            </a:r>
            <a:r>
              <a:rPr sz="1400" spc="9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5309" y="3297427"/>
            <a:ext cx="5355590" cy="366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5"/>
              </a:spcBef>
            </a:pP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Планирую</a:t>
            </a:r>
            <a:r>
              <a:rPr sz="1400" spc="-11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1E3864"/>
                </a:solidFill>
                <a:latin typeface="Tahoma"/>
                <a:cs typeface="Tahoma"/>
              </a:rPr>
              <a:t>передавать</a:t>
            </a:r>
            <a:endParaRPr sz="14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800" spc="65" dirty="0">
                <a:solidFill>
                  <a:srgbClr val="1E3864"/>
                </a:solidFill>
                <a:latin typeface="Tahoma"/>
                <a:cs typeface="Tahoma"/>
              </a:rPr>
              <a:t>только</a:t>
            </a:r>
            <a:r>
              <a:rPr sz="800" spc="-5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сельхозпредприятию,</a:t>
            </a:r>
            <a:r>
              <a:rPr sz="800" spc="-5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осуществляющему</a:t>
            </a:r>
            <a:r>
              <a:rPr sz="800" spc="-4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1E3864"/>
                </a:solidFill>
                <a:latin typeface="Tahoma"/>
                <a:cs typeface="Tahoma"/>
              </a:rPr>
              <a:t>производство</a:t>
            </a:r>
            <a:r>
              <a:rPr sz="800" spc="-3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1E3864"/>
                </a:solidFill>
                <a:latin typeface="Tahoma"/>
                <a:cs typeface="Tahoma"/>
              </a:rPr>
              <a:t>сельскохозяйственной</a:t>
            </a:r>
            <a:r>
              <a:rPr sz="800" spc="-5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продукции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034" y="3361182"/>
            <a:ext cx="35166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Планирую</a:t>
            </a:r>
            <a:r>
              <a:rPr sz="1400" spc="-9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внесение</a:t>
            </a:r>
            <a:r>
              <a:rPr sz="1400" spc="-10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на</a:t>
            </a:r>
            <a:r>
              <a:rPr sz="1400" spc="-7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свой</a:t>
            </a:r>
            <a:r>
              <a:rPr sz="1400" spc="-8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1E3864"/>
                </a:solidFill>
                <a:latin typeface="Tahoma"/>
                <a:cs typeface="Tahoma"/>
              </a:rPr>
              <a:t>участок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22875" y="4155694"/>
            <a:ext cx="27171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Буду</a:t>
            </a:r>
            <a:r>
              <a:rPr sz="1100" spc="-7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1E3864"/>
                </a:solidFill>
                <a:latin typeface="Tahoma"/>
                <a:cs typeface="Tahoma"/>
              </a:rPr>
              <a:t>хранить</a:t>
            </a:r>
            <a:r>
              <a:rPr sz="1100" spc="-5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100" spc="-5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перер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80" dirty="0">
                <a:solidFill>
                  <a:srgbClr val="1E3864"/>
                </a:solidFill>
                <a:latin typeface="Tahoma"/>
                <a:cs typeface="Tahoma"/>
              </a:rPr>
              <a:t>ба</a:t>
            </a:r>
            <a:r>
              <a:rPr sz="1100" spc="5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ы</a:t>
            </a:r>
            <a:r>
              <a:rPr sz="1100" spc="85" dirty="0">
                <a:solidFill>
                  <a:srgbClr val="1E3864"/>
                </a:solidFill>
                <a:latin typeface="Tahoma"/>
                <a:cs typeface="Tahoma"/>
              </a:rPr>
              <a:t>в</a:t>
            </a:r>
            <a:r>
              <a:rPr sz="1100" spc="5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3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100" spc="80" dirty="0">
                <a:solidFill>
                  <a:srgbClr val="1E3864"/>
                </a:solidFill>
                <a:latin typeface="Tahoma"/>
                <a:cs typeface="Tahoma"/>
              </a:rPr>
              <a:t>ь</a:t>
            </a:r>
            <a:r>
              <a:rPr sz="1100" spc="-4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1100" spc="125" dirty="0">
                <a:solidFill>
                  <a:srgbClr val="1E3864"/>
                </a:solidFill>
                <a:latin typeface="Tahoma"/>
                <a:cs typeface="Tahoma"/>
              </a:rPr>
              <a:t>ам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203" y="4154551"/>
            <a:ext cx="34334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14" dirty="0">
                <a:solidFill>
                  <a:srgbClr val="1E3864"/>
                </a:solidFill>
                <a:latin typeface="Tahoma"/>
                <a:cs typeface="Tahoma"/>
              </a:rPr>
              <a:t>Хранение</a:t>
            </a:r>
            <a:r>
              <a:rPr sz="1100" spc="-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1E3864"/>
                </a:solidFill>
                <a:latin typeface="Tahoma"/>
                <a:cs typeface="Tahoma"/>
              </a:rPr>
              <a:t>на</a:t>
            </a:r>
            <a:r>
              <a:rPr sz="1100" spc="-4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1E3864"/>
                </a:solidFill>
                <a:latin typeface="Tahoma"/>
                <a:cs typeface="Tahoma"/>
              </a:rPr>
              <a:t>специализированной</a:t>
            </a:r>
            <a:r>
              <a:rPr sz="1100" spc="-7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площадке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4005" y="2464054"/>
            <a:ext cx="7484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Утверждение</a:t>
            </a:r>
            <a:r>
              <a:rPr sz="1400" spc="-11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1E3864"/>
                </a:solidFill>
                <a:latin typeface="Tahoma"/>
                <a:cs typeface="Tahoma"/>
              </a:rPr>
              <a:t>(производителем)</a:t>
            </a:r>
            <a:r>
              <a:rPr sz="1400" spc="-7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1E3864"/>
                </a:solidFill>
                <a:latin typeface="Tahoma"/>
                <a:cs typeface="Tahoma"/>
              </a:rPr>
              <a:t>технических</a:t>
            </a:r>
            <a:r>
              <a:rPr sz="1400" spc="-8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условий</a:t>
            </a:r>
            <a:r>
              <a:rPr sz="1400" spc="-7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внесения</a:t>
            </a:r>
            <a:r>
              <a:rPr sz="1400" spc="-8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8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400" spc="-5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реализации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98897" y="1471422"/>
            <a:ext cx="5782310" cy="634365"/>
          </a:xfrm>
          <a:custGeom>
            <a:avLst/>
            <a:gdLst/>
            <a:ahLst/>
            <a:cxnLst/>
            <a:rect l="l" t="t" r="r" b="b"/>
            <a:pathLst>
              <a:path w="5782309" h="634364">
                <a:moveTo>
                  <a:pt x="0" y="105663"/>
                </a:moveTo>
                <a:lnTo>
                  <a:pt x="8312" y="64561"/>
                </a:lnTo>
                <a:lnTo>
                  <a:pt x="30972" y="30972"/>
                </a:lnTo>
                <a:lnTo>
                  <a:pt x="64561" y="8312"/>
                </a:lnTo>
                <a:lnTo>
                  <a:pt x="105663" y="0"/>
                </a:lnTo>
                <a:lnTo>
                  <a:pt x="5676392" y="0"/>
                </a:lnTo>
                <a:lnTo>
                  <a:pt x="5717494" y="8312"/>
                </a:lnTo>
                <a:lnTo>
                  <a:pt x="5751083" y="30972"/>
                </a:lnTo>
                <a:lnTo>
                  <a:pt x="5773743" y="64561"/>
                </a:lnTo>
                <a:lnTo>
                  <a:pt x="5782056" y="105663"/>
                </a:lnTo>
                <a:lnTo>
                  <a:pt x="5782056" y="528319"/>
                </a:lnTo>
                <a:lnTo>
                  <a:pt x="5773743" y="569422"/>
                </a:lnTo>
                <a:lnTo>
                  <a:pt x="5751083" y="603011"/>
                </a:lnTo>
                <a:lnTo>
                  <a:pt x="5717494" y="625671"/>
                </a:lnTo>
                <a:lnTo>
                  <a:pt x="5676392" y="633983"/>
                </a:lnTo>
                <a:lnTo>
                  <a:pt x="105663" y="633983"/>
                </a:lnTo>
                <a:lnTo>
                  <a:pt x="64561" y="625671"/>
                </a:lnTo>
                <a:lnTo>
                  <a:pt x="30972" y="603011"/>
                </a:lnTo>
                <a:lnTo>
                  <a:pt x="8312" y="569422"/>
                </a:lnTo>
                <a:lnTo>
                  <a:pt x="0" y="528319"/>
                </a:lnTo>
                <a:lnTo>
                  <a:pt x="0" y="105663"/>
                </a:lnTo>
                <a:close/>
              </a:path>
            </a:pathLst>
          </a:custGeom>
          <a:ln w="38100">
            <a:solidFill>
              <a:srgbClr val="FFCD7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5942838" y="1564081"/>
            <a:ext cx="38487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Ув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r>
              <a:rPr sz="1400" spc="165" dirty="0">
                <a:solidFill>
                  <a:srgbClr val="1E3864"/>
                </a:solidFill>
                <a:latin typeface="Tahoma"/>
                <a:cs typeface="Tahoma"/>
              </a:rPr>
              <a:t>до</a:t>
            </a:r>
            <a:r>
              <a:rPr sz="1400" spc="180" dirty="0">
                <a:solidFill>
                  <a:srgbClr val="1E3864"/>
                </a:solidFill>
                <a:latin typeface="Tahoma"/>
                <a:cs typeface="Tahoma"/>
              </a:rPr>
              <a:t>м</a:t>
            </a:r>
            <a:r>
              <a:rPr sz="1400" spc="135" dirty="0">
                <a:solidFill>
                  <a:srgbClr val="1E3864"/>
                </a:solidFill>
                <a:latin typeface="Tahoma"/>
                <a:cs typeface="Tahoma"/>
              </a:rPr>
              <a:t>л</a:t>
            </a:r>
            <a:r>
              <a:rPr sz="1400" spc="120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r>
              <a:rPr sz="1400" spc="165" dirty="0">
                <a:solidFill>
                  <a:srgbClr val="1E3864"/>
                </a:solidFill>
                <a:latin typeface="Tahoma"/>
                <a:cs typeface="Tahoma"/>
              </a:rPr>
              <a:t>ние</a:t>
            </a:r>
            <a:r>
              <a:rPr sz="1400" spc="-11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об</a:t>
            </a:r>
            <a:r>
              <a:rPr sz="1400" spc="-6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отнес</a:t>
            </a:r>
            <a:r>
              <a:rPr sz="1400" spc="125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r>
              <a:rPr sz="1400" spc="180" dirty="0">
                <a:solidFill>
                  <a:srgbClr val="1E3864"/>
                </a:solidFill>
                <a:latin typeface="Tahoma"/>
                <a:cs typeface="Tahoma"/>
              </a:rPr>
              <a:t>нии</a:t>
            </a:r>
            <a:r>
              <a:rPr sz="1400" spc="-10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40" dirty="0">
                <a:solidFill>
                  <a:srgbClr val="1E3864"/>
                </a:solidFill>
                <a:latin typeface="Tahoma"/>
                <a:cs typeface="Tahoma"/>
              </a:rPr>
              <a:t>к</a:t>
            </a:r>
            <a:r>
              <a:rPr sz="1400" spc="-7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15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1400" spc="135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б</a:t>
            </a:r>
            <a:r>
              <a:rPr sz="1400" spc="114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1400" spc="105" dirty="0">
                <a:solidFill>
                  <a:srgbClr val="1E3864"/>
                </a:solidFill>
                <a:latin typeface="Tahoma"/>
                <a:cs typeface="Tahoma"/>
              </a:rPr>
              <a:t>ч</a:t>
            </a:r>
            <a:r>
              <a:rPr sz="1400" spc="150" dirty="0">
                <a:solidFill>
                  <a:srgbClr val="1E3864"/>
                </a:solidFill>
                <a:latin typeface="Tahoma"/>
                <a:cs typeface="Tahoma"/>
              </a:rPr>
              <a:t>н</a:t>
            </a:r>
            <a:r>
              <a:rPr sz="1400" spc="175" dirty="0">
                <a:solidFill>
                  <a:srgbClr val="1E3864"/>
                </a:solidFill>
                <a:latin typeface="Tahoma"/>
                <a:cs typeface="Tahoma"/>
              </a:rPr>
              <a:t>ы</a:t>
            </a:r>
            <a:r>
              <a:rPr sz="1400" spc="225" dirty="0">
                <a:solidFill>
                  <a:srgbClr val="1E3864"/>
                </a:solidFill>
                <a:latin typeface="Tahoma"/>
                <a:cs typeface="Tahoma"/>
              </a:rPr>
              <a:t>м</a:t>
            </a:r>
            <a:endParaRPr sz="1400" dirty="0">
              <a:latin typeface="Tahoma"/>
              <a:cs typeface="Tahoma"/>
            </a:endParaRPr>
          </a:p>
          <a:p>
            <a:pPr marL="43180" algn="ctr">
              <a:lnSpc>
                <a:spcPct val="100000"/>
              </a:lnSpc>
            </a:pPr>
            <a:r>
              <a:rPr sz="1400" spc="17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1400" spc="165" dirty="0">
                <a:solidFill>
                  <a:srgbClr val="1E3864"/>
                </a:solidFill>
                <a:latin typeface="Tahoma"/>
                <a:cs typeface="Tahoma"/>
              </a:rPr>
              <a:t>р</a:t>
            </a:r>
            <a:r>
              <a:rPr sz="1400" spc="130" dirty="0">
                <a:solidFill>
                  <a:srgbClr val="1E3864"/>
                </a:solidFill>
                <a:latin typeface="Tahoma"/>
                <a:cs typeface="Tahoma"/>
              </a:rPr>
              <a:t>оду</a:t>
            </a:r>
            <a:r>
              <a:rPr sz="1400" spc="90" dirty="0">
                <a:solidFill>
                  <a:srgbClr val="1E3864"/>
                </a:solidFill>
                <a:latin typeface="Tahoma"/>
                <a:cs typeface="Tahoma"/>
              </a:rPr>
              <a:t>кт</a:t>
            </a:r>
            <a:r>
              <a:rPr sz="1400" spc="155" dirty="0">
                <a:solidFill>
                  <a:srgbClr val="1E3864"/>
                </a:solidFill>
                <a:latin typeface="Tahoma"/>
                <a:cs typeface="Tahoma"/>
              </a:rPr>
              <a:t>ам</a:t>
            </a:r>
            <a:r>
              <a:rPr sz="1400" spc="-9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400" spc="200" dirty="0">
                <a:solidFill>
                  <a:srgbClr val="1E3864"/>
                </a:solidFill>
                <a:latin typeface="Tahoma"/>
                <a:cs typeface="Tahoma"/>
              </a:rPr>
              <a:t>ж</a:t>
            </a:r>
            <a:r>
              <a:rPr sz="1400" spc="140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400" spc="100" dirty="0">
                <a:solidFill>
                  <a:srgbClr val="1E3864"/>
                </a:solidFill>
                <a:latin typeface="Tahoma"/>
                <a:cs typeface="Tahoma"/>
              </a:rPr>
              <a:t>вот</a:t>
            </a:r>
            <a:r>
              <a:rPr sz="1400" spc="145" dirty="0">
                <a:solidFill>
                  <a:srgbClr val="1E3864"/>
                </a:solidFill>
                <a:latin typeface="Tahoma"/>
                <a:cs typeface="Tahoma"/>
              </a:rPr>
              <a:t>новодс</a:t>
            </a:r>
            <a:r>
              <a:rPr sz="1400" spc="2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1E3864"/>
                </a:solidFill>
                <a:latin typeface="Tahoma"/>
                <a:cs typeface="Tahoma"/>
              </a:rPr>
              <a:t>ва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24939" y="1452372"/>
            <a:ext cx="9490710" cy="1757045"/>
            <a:chOff x="1424939" y="1452372"/>
            <a:chExt cx="9490710" cy="1757045"/>
          </a:xfrm>
        </p:grpSpPr>
        <p:sp>
          <p:nvSpPr>
            <p:cNvPr id="24" name="object 24"/>
            <p:cNvSpPr/>
            <p:nvPr/>
          </p:nvSpPr>
          <p:spPr>
            <a:xfrm>
              <a:off x="1443989" y="1471422"/>
              <a:ext cx="3054350" cy="634365"/>
            </a:xfrm>
            <a:custGeom>
              <a:avLst/>
              <a:gdLst/>
              <a:ahLst/>
              <a:cxnLst/>
              <a:rect l="l" t="t" r="r" b="b"/>
              <a:pathLst>
                <a:path w="3054350" h="634364">
                  <a:moveTo>
                    <a:pt x="0" y="105663"/>
                  </a:moveTo>
                  <a:lnTo>
                    <a:pt x="8294" y="64561"/>
                  </a:lnTo>
                  <a:lnTo>
                    <a:pt x="30924" y="30972"/>
                  </a:lnTo>
                  <a:lnTo>
                    <a:pt x="64508" y="8312"/>
                  </a:lnTo>
                  <a:lnTo>
                    <a:pt x="105663" y="0"/>
                  </a:lnTo>
                  <a:lnTo>
                    <a:pt x="2948432" y="0"/>
                  </a:lnTo>
                  <a:lnTo>
                    <a:pt x="2989534" y="8312"/>
                  </a:lnTo>
                  <a:lnTo>
                    <a:pt x="3023123" y="30972"/>
                  </a:lnTo>
                  <a:lnTo>
                    <a:pt x="3045783" y="64561"/>
                  </a:lnTo>
                  <a:lnTo>
                    <a:pt x="3054096" y="105663"/>
                  </a:lnTo>
                  <a:lnTo>
                    <a:pt x="3054096" y="528319"/>
                  </a:lnTo>
                  <a:lnTo>
                    <a:pt x="3045783" y="569422"/>
                  </a:lnTo>
                  <a:lnTo>
                    <a:pt x="3023123" y="603011"/>
                  </a:lnTo>
                  <a:lnTo>
                    <a:pt x="2989534" y="625671"/>
                  </a:lnTo>
                  <a:lnTo>
                    <a:pt x="2948432" y="633983"/>
                  </a:lnTo>
                  <a:lnTo>
                    <a:pt x="105663" y="633983"/>
                  </a:lnTo>
                  <a:lnTo>
                    <a:pt x="64508" y="625671"/>
                  </a:lnTo>
                  <a:lnTo>
                    <a:pt x="30924" y="603011"/>
                  </a:lnTo>
                  <a:lnTo>
                    <a:pt x="8294" y="569422"/>
                  </a:lnTo>
                  <a:lnTo>
                    <a:pt x="0" y="528319"/>
                  </a:lnTo>
                  <a:lnTo>
                    <a:pt x="0" y="105663"/>
                  </a:lnTo>
                  <a:close/>
                </a:path>
              </a:pathLst>
            </a:custGeom>
            <a:ln w="38099">
              <a:solidFill>
                <a:srgbClr val="FFCD7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67940" y="1749551"/>
              <a:ext cx="8347709" cy="1459865"/>
            </a:xfrm>
            <a:custGeom>
              <a:avLst/>
              <a:gdLst/>
              <a:ahLst/>
              <a:cxnLst/>
              <a:rect l="l" t="t" r="r" b="b"/>
              <a:pathLst>
                <a:path w="8347709" h="1459864">
                  <a:moveTo>
                    <a:pt x="2329942" y="38100"/>
                  </a:moveTo>
                  <a:lnTo>
                    <a:pt x="2317242" y="31750"/>
                  </a:lnTo>
                  <a:lnTo>
                    <a:pt x="2253742" y="0"/>
                  </a:lnTo>
                  <a:lnTo>
                    <a:pt x="2253742" y="31750"/>
                  </a:lnTo>
                  <a:lnTo>
                    <a:pt x="1929384" y="31750"/>
                  </a:lnTo>
                  <a:lnTo>
                    <a:pt x="1929384" y="44450"/>
                  </a:lnTo>
                  <a:lnTo>
                    <a:pt x="2253742" y="44450"/>
                  </a:lnTo>
                  <a:lnTo>
                    <a:pt x="2253742" y="76200"/>
                  </a:lnTo>
                  <a:lnTo>
                    <a:pt x="2317242" y="44450"/>
                  </a:lnTo>
                  <a:lnTo>
                    <a:pt x="2329942" y="38100"/>
                  </a:lnTo>
                  <a:close/>
                </a:path>
                <a:path w="8347709" h="1459864">
                  <a:moveTo>
                    <a:pt x="5820537" y="1383665"/>
                  </a:moveTo>
                  <a:lnTo>
                    <a:pt x="5788787" y="1383665"/>
                  </a:lnTo>
                  <a:lnTo>
                    <a:pt x="5788787" y="1322324"/>
                  </a:lnTo>
                  <a:lnTo>
                    <a:pt x="5788787" y="1309624"/>
                  </a:lnTo>
                  <a:lnTo>
                    <a:pt x="3514598" y="1309624"/>
                  </a:lnTo>
                  <a:lnTo>
                    <a:pt x="3514598" y="1171956"/>
                  </a:lnTo>
                  <a:lnTo>
                    <a:pt x="3501898" y="1171956"/>
                  </a:lnTo>
                  <a:lnTo>
                    <a:pt x="3501898" y="1309624"/>
                  </a:lnTo>
                  <a:lnTo>
                    <a:pt x="31750" y="1309624"/>
                  </a:lnTo>
                  <a:lnTo>
                    <a:pt x="31750" y="1383665"/>
                  </a:lnTo>
                  <a:lnTo>
                    <a:pt x="0" y="1383665"/>
                  </a:lnTo>
                  <a:lnTo>
                    <a:pt x="38100" y="1459865"/>
                  </a:lnTo>
                  <a:lnTo>
                    <a:pt x="69850" y="1396365"/>
                  </a:lnTo>
                  <a:lnTo>
                    <a:pt x="76200" y="1383665"/>
                  </a:lnTo>
                  <a:lnTo>
                    <a:pt x="44450" y="1383665"/>
                  </a:lnTo>
                  <a:lnTo>
                    <a:pt x="44450" y="1322324"/>
                  </a:lnTo>
                  <a:lnTo>
                    <a:pt x="3501898" y="1322324"/>
                  </a:lnTo>
                  <a:lnTo>
                    <a:pt x="3514598" y="1322324"/>
                  </a:lnTo>
                  <a:lnTo>
                    <a:pt x="5776087" y="1322324"/>
                  </a:lnTo>
                  <a:lnTo>
                    <a:pt x="5776087" y="1383665"/>
                  </a:lnTo>
                  <a:lnTo>
                    <a:pt x="5744337" y="1383665"/>
                  </a:lnTo>
                  <a:lnTo>
                    <a:pt x="5782437" y="1459865"/>
                  </a:lnTo>
                  <a:lnTo>
                    <a:pt x="5814187" y="1396365"/>
                  </a:lnTo>
                  <a:lnTo>
                    <a:pt x="5820537" y="1383665"/>
                  </a:lnTo>
                  <a:close/>
                </a:path>
                <a:path w="8347709" h="1459864">
                  <a:moveTo>
                    <a:pt x="8347329" y="31750"/>
                  </a:moveTo>
                  <a:lnTo>
                    <a:pt x="8112379" y="31750"/>
                  </a:lnTo>
                  <a:lnTo>
                    <a:pt x="8112379" y="44450"/>
                  </a:lnTo>
                  <a:lnTo>
                    <a:pt x="8334629" y="44450"/>
                  </a:lnTo>
                  <a:lnTo>
                    <a:pt x="8334629" y="848487"/>
                  </a:lnTo>
                  <a:lnTo>
                    <a:pt x="7694676" y="848487"/>
                  </a:lnTo>
                  <a:lnTo>
                    <a:pt x="7694676" y="816737"/>
                  </a:lnTo>
                  <a:lnTo>
                    <a:pt x="7618476" y="854837"/>
                  </a:lnTo>
                  <a:lnTo>
                    <a:pt x="7694676" y="892937"/>
                  </a:lnTo>
                  <a:lnTo>
                    <a:pt x="7694676" y="861187"/>
                  </a:lnTo>
                  <a:lnTo>
                    <a:pt x="8347329" y="861187"/>
                  </a:lnTo>
                  <a:lnTo>
                    <a:pt x="8347329" y="854837"/>
                  </a:lnTo>
                  <a:lnTo>
                    <a:pt x="8347329" y="848487"/>
                  </a:lnTo>
                  <a:lnTo>
                    <a:pt x="8347329" y="44450"/>
                  </a:lnTo>
                  <a:lnTo>
                    <a:pt x="8347329" y="38100"/>
                  </a:lnTo>
                  <a:lnTo>
                    <a:pt x="8347329" y="317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613408" y="4792217"/>
            <a:ext cx="1866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Обр</a:t>
            </a:r>
            <a:r>
              <a:rPr sz="1100" spc="105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90" dirty="0">
                <a:solidFill>
                  <a:srgbClr val="1E3864"/>
                </a:solidFill>
                <a:latin typeface="Tahoma"/>
                <a:cs typeface="Tahoma"/>
              </a:rPr>
              <a:t>ботк</a:t>
            </a:r>
            <a:r>
              <a:rPr sz="1100" spc="8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-40" dirty="0">
                <a:solidFill>
                  <a:srgbClr val="1E3864"/>
                </a:solidFill>
                <a:latin typeface="Tahoma"/>
                <a:cs typeface="Tahoma"/>
              </a:rPr>
              <a:t>/</a:t>
            </a:r>
            <a:r>
              <a:rPr sz="1100" spc="160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ерер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90" dirty="0">
                <a:solidFill>
                  <a:srgbClr val="1E3864"/>
                </a:solidFill>
                <a:latin typeface="Tahoma"/>
                <a:cs typeface="Tahoma"/>
              </a:rPr>
              <a:t>ботка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9223" y="5239511"/>
            <a:ext cx="3914140" cy="486409"/>
          </a:xfrm>
          <a:custGeom>
            <a:avLst/>
            <a:gdLst/>
            <a:ahLst/>
            <a:cxnLst/>
            <a:rect l="l" t="t" r="r" b="b"/>
            <a:pathLst>
              <a:path w="3914140" h="486410">
                <a:moveTo>
                  <a:pt x="3832605" y="0"/>
                </a:moveTo>
                <a:lnTo>
                  <a:pt x="81026" y="0"/>
                </a:lnTo>
                <a:lnTo>
                  <a:pt x="49490" y="6373"/>
                </a:lnTo>
                <a:lnTo>
                  <a:pt x="23734" y="23748"/>
                </a:lnTo>
                <a:lnTo>
                  <a:pt x="6368" y="49506"/>
                </a:lnTo>
                <a:lnTo>
                  <a:pt x="0" y="81025"/>
                </a:lnTo>
                <a:lnTo>
                  <a:pt x="0" y="405129"/>
                </a:lnTo>
                <a:lnTo>
                  <a:pt x="6368" y="436665"/>
                </a:lnTo>
                <a:lnTo>
                  <a:pt x="23734" y="462421"/>
                </a:lnTo>
                <a:lnTo>
                  <a:pt x="49490" y="479787"/>
                </a:lnTo>
                <a:lnTo>
                  <a:pt x="81026" y="486156"/>
                </a:lnTo>
                <a:lnTo>
                  <a:pt x="3832605" y="486156"/>
                </a:lnTo>
                <a:lnTo>
                  <a:pt x="3864125" y="479787"/>
                </a:lnTo>
                <a:lnTo>
                  <a:pt x="3889883" y="462421"/>
                </a:lnTo>
                <a:lnTo>
                  <a:pt x="3907258" y="436665"/>
                </a:lnTo>
                <a:lnTo>
                  <a:pt x="3913631" y="405129"/>
                </a:lnTo>
                <a:lnTo>
                  <a:pt x="3913631" y="81025"/>
                </a:lnTo>
                <a:lnTo>
                  <a:pt x="3907258" y="49506"/>
                </a:lnTo>
                <a:lnTo>
                  <a:pt x="3889882" y="23749"/>
                </a:lnTo>
                <a:lnTo>
                  <a:pt x="3864125" y="6373"/>
                </a:lnTo>
                <a:lnTo>
                  <a:pt x="3832605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442719" y="5382895"/>
            <a:ext cx="2208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25" dirty="0">
                <a:solidFill>
                  <a:srgbClr val="1E3864"/>
                </a:solidFill>
                <a:latin typeface="Tahoma"/>
                <a:cs typeface="Tahoma"/>
              </a:rPr>
              <a:t>Л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абор</a:t>
            </a:r>
            <a:r>
              <a:rPr sz="1100" spc="5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3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орное</a:t>
            </a:r>
            <a:r>
              <a:rPr sz="1100" spc="-8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100" spc="125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1100" spc="105" dirty="0">
                <a:solidFill>
                  <a:srgbClr val="1E3864"/>
                </a:solidFill>
                <a:latin typeface="Tahoma"/>
                <a:cs typeface="Tahoma"/>
              </a:rPr>
              <a:t>ле</a:t>
            </a:r>
            <a:r>
              <a:rPr sz="1100" spc="100" dirty="0">
                <a:solidFill>
                  <a:srgbClr val="1E3864"/>
                </a:solidFill>
                <a:latin typeface="Tahoma"/>
                <a:cs typeface="Tahoma"/>
              </a:rPr>
              <a:t>д</a:t>
            </a:r>
            <a:r>
              <a:rPr sz="1100" spc="95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1100" spc="90" dirty="0">
                <a:solidFill>
                  <a:srgbClr val="1E3864"/>
                </a:solidFill>
                <a:latin typeface="Tahoma"/>
                <a:cs typeface="Tahoma"/>
              </a:rPr>
              <a:t>в</a:t>
            </a:r>
            <a:r>
              <a:rPr sz="1100" spc="114" dirty="0">
                <a:solidFill>
                  <a:srgbClr val="1E3864"/>
                </a:solidFill>
                <a:latin typeface="Tahoma"/>
                <a:cs typeface="Tahoma"/>
              </a:rPr>
              <a:t>ани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9223" y="5847588"/>
            <a:ext cx="3914140" cy="486409"/>
          </a:xfrm>
          <a:custGeom>
            <a:avLst/>
            <a:gdLst/>
            <a:ahLst/>
            <a:cxnLst/>
            <a:rect l="l" t="t" r="r" b="b"/>
            <a:pathLst>
              <a:path w="3914140" h="486410">
                <a:moveTo>
                  <a:pt x="3832605" y="0"/>
                </a:moveTo>
                <a:lnTo>
                  <a:pt x="81026" y="0"/>
                </a:lnTo>
                <a:lnTo>
                  <a:pt x="49490" y="6368"/>
                </a:lnTo>
                <a:lnTo>
                  <a:pt x="23734" y="23734"/>
                </a:lnTo>
                <a:lnTo>
                  <a:pt x="6368" y="49490"/>
                </a:lnTo>
                <a:lnTo>
                  <a:pt x="0" y="81025"/>
                </a:lnTo>
                <a:lnTo>
                  <a:pt x="0" y="405130"/>
                </a:lnTo>
                <a:lnTo>
                  <a:pt x="6368" y="436665"/>
                </a:lnTo>
                <a:lnTo>
                  <a:pt x="23734" y="462421"/>
                </a:lnTo>
                <a:lnTo>
                  <a:pt x="49490" y="479787"/>
                </a:lnTo>
                <a:lnTo>
                  <a:pt x="81026" y="486156"/>
                </a:lnTo>
                <a:lnTo>
                  <a:pt x="3832605" y="486156"/>
                </a:lnTo>
                <a:lnTo>
                  <a:pt x="3864125" y="479787"/>
                </a:lnTo>
                <a:lnTo>
                  <a:pt x="3889883" y="462421"/>
                </a:lnTo>
                <a:lnTo>
                  <a:pt x="3907258" y="436665"/>
                </a:lnTo>
                <a:lnTo>
                  <a:pt x="3913631" y="405130"/>
                </a:lnTo>
                <a:lnTo>
                  <a:pt x="3913631" y="81025"/>
                </a:lnTo>
                <a:lnTo>
                  <a:pt x="3907258" y="49490"/>
                </a:lnTo>
                <a:lnTo>
                  <a:pt x="3889882" y="23734"/>
                </a:lnTo>
                <a:lnTo>
                  <a:pt x="3864125" y="6368"/>
                </a:lnTo>
                <a:lnTo>
                  <a:pt x="3832605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2165095" y="5978753"/>
            <a:ext cx="7639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75" dirty="0">
                <a:solidFill>
                  <a:srgbClr val="1E3864"/>
                </a:solidFill>
                <a:latin typeface="Tahoma"/>
                <a:cs typeface="Tahoma"/>
              </a:rPr>
              <a:t>В</a:t>
            </a: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н</a:t>
            </a:r>
            <a:r>
              <a:rPr sz="1100" spc="125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r>
              <a:rPr sz="1100" spc="114" dirty="0">
                <a:solidFill>
                  <a:srgbClr val="1E3864"/>
                </a:solidFill>
                <a:latin typeface="Tahoma"/>
                <a:cs typeface="Tahoma"/>
              </a:rPr>
              <a:t>сен</a:t>
            </a: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ие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67939" y="3753611"/>
            <a:ext cx="76200" cy="269875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31750" y="193294"/>
                </a:moveTo>
                <a:lnTo>
                  <a:pt x="0" y="193294"/>
                </a:lnTo>
                <a:lnTo>
                  <a:pt x="38100" y="269494"/>
                </a:lnTo>
                <a:lnTo>
                  <a:pt x="69850" y="205994"/>
                </a:lnTo>
                <a:lnTo>
                  <a:pt x="31750" y="205994"/>
                </a:lnTo>
                <a:lnTo>
                  <a:pt x="31750" y="193294"/>
                </a:lnTo>
                <a:close/>
              </a:path>
              <a:path w="76200" h="269875">
                <a:moveTo>
                  <a:pt x="44450" y="0"/>
                </a:moveTo>
                <a:lnTo>
                  <a:pt x="31750" y="0"/>
                </a:lnTo>
                <a:lnTo>
                  <a:pt x="31750" y="205994"/>
                </a:lnTo>
                <a:lnTo>
                  <a:pt x="44450" y="205994"/>
                </a:lnTo>
                <a:lnTo>
                  <a:pt x="44450" y="0"/>
                </a:lnTo>
                <a:close/>
              </a:path>
              <a:path w="76200" h="269875">
                <a:moveTo>
                  <a:pt x="76200" y="193294"/>
                </a:moveTo>
                <a:lnTo>
                  <a:pt x="44450" y="193294"/>
                </a:lnTo>
                <a:lnTo>
                  <a:pt x="44450" y="205994"/>
                </a:lnTo>
                <a:lnTo>
                  <a:pt x="69850" y="205994"/>
                </a:lnTo>
                <a:lnTo>
                  <a:pt x="76200" y="19329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939" y="4497323"/>
            <a:ext cx="76200" cy="134746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2567939" y="5106923"/>
            <a:ext cx="76200" cy="741680"/>
            <a:chOff x="2567939" y="5106923"/>
            <a:chExt cx="76200" cy="741680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939" y="5106923"/>
              <a:ext cx="76200" cy="1347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939" y="5713475"/>
              <a:ext cx="76200" cy="134747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8433816" y="4014215"/>
            <a:ext cx="3182620" cy="1043940"/>
          </a:xfrm>
          <a:custGeom>
            <a:avLst/>
            <a:gdLst/>
            <a:ahLst/>
            <a:cxnLst/>
            <a:rect l="l" t="t" r="r" b="b"/>
            <a:pathLst>
              <a:path w="3182620" h="1043939">
                <a:moveTo>
                  <a:pt x="3075939" y="0"/>
                </a:moveTo>
                <a:lnTo>
                  <a:pt x="106172" y="0"/>
                </a:lnTo>
                <a:lnTo>
                  <a:pt x="64829" y="8338"/>
                </a:lnTo>
                <a:lnTo>
                  <a:pt x="31083" y="31083"/>
                </a:lnTo>
                <a:lnTo>
                  <a:pt x="8338" y="64829"/>
                </a:lnTo>
                <a:lnTo>
                  <a:pt x="0" y="106171"/>
                </a:lnTo>
                <a:lnTo>
                  <a:pt x="0" y="937767"/>
                </a:lnTo>
                <a:lnTo>
                  <a:pt x="8338" y="979110"/>
                </a:lnTo>
                <a:lnTo>
                  <a:pt x="31083" y="1012856"/>
                </a:lnTo>
                <a:lnTo>
                  <a:pt x="64829" y="1035601"/>
                </a:lnTo>
                <a:lnTo>
                  <a:pt x="106172" y="1043939"/>
                </a:lnTo>
                <a:lnTo>
                  <a:pt x="3075939" y="1043939"/>
                </a:lnTo>
                <a:lnTo>
                  <a:pt x="3117282" y="1035601"/>
                </a:lnTo>
                <a:lnTo>
                  <a:pt x="3151028" y="1012856"/>
                </a:lnTo>
                <a:lnTo>
                  <a:pt x="3173773" y="979110"/>
                </a:lnTo>
                <a:lnTo>
                  <a:pt x="3182111" y="937767"/>
                </a:lnTo>
                <a:lnTo>
                  <a:pt x="3182111" y="106171"/>
                </a:lnTo>
                <a:lnTo>
                  <a:pt x="3173773" y="64829"/>
                </a:lnTo>
                <a:lnTo>
                  <a:pt x="3151028" y="31083"/>
                </a:lnTo>
                <a:lnTo>
                  <a:pt x="3117282" y="8338"/>
                </a:lnTo>
                <a:lnTo>
                  <a:pt x="3075939" y="0"/>
                </a:lnTo>
                <a:close/>
              </a:path>
            </a:pathLst>
          </a:custGeom>
          <a:solidFill>
            <a:srgbClr val="81B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076444" y="4605527"/>
            <a:ext cx="3020695" cy="792480"/>
          </a:xfrm>
          <a:custGeom>
            <a:avLst/>
            <a:gdLst/>
            <a:ahLst/>
            <a:cxnLst/>
            <a:rect l="l" t="t" r="r" b="b"/>
            <a:pathLst>
              <a:path w="3020695" h="792479">
                <a:moveTo>
                  <a:pt x="3020568" y="499110"/>
                </a:moveTo>
                <a:lnTo>
                  <a:pt x="3015945" y="476288"/>
                </a:lnTo>
                <a:lnTo>
                  <a:pt x="3003372" y="457631"/>
                </a:lnTo>
                <a:lnTo>
                  <a:pt x="2984716" y="445058"/>
                </a:lnTo>
                <a:lnTo>
                  <a:pt x="2961894" y="440436"/>
                </a:lnTo>
                <a:lnTo>
                  <a:pt x="58674" y="440436"/>
                </a:lnTo>
                <a:lnTo>
                  <a:pt x="35839" y="445058"/>
                </a:lnTo>
                <a:lnTo>
                  <a:pt x="17183" y="457631"/>
                </a:lnTo>
                <a:lnTo>
                  <a:pt x="4610" y="476288"/>
                </a:lnTo>
                <a:lnTo>
                  <a:pt x="0" y="499110"/>
                </a:lnTo>
                <a:lnTo>
                  <a:pt x="0" y="733806"/>
                </a:lnTo>
                <a:lnTo>
                  <a:pt x="4610" y="756640"/>
                </a:lnTo>
                <a:lnTo>
                  <a:pt x="17183" y="775296"/>
                </a:lnTo>
                <a:lnTo>
                  <a:pt x="35839" y="787869"/>
                </a:lnTo>
                <a:lnTo>
                  <a:pt x="58674" y="792480"/>
                </a:lnTo>
                <a:lnTo>
                  <a:pt x="2961894" y="792480"/>
                </a:lnTo>
                <a:lnTo>
                  <a:pt x="2984716" y="787869"/>
                </a:lnTo>
                <a:lnTo>
                  <a:pt x="3003372" y="775296"/>
                </a:lnTo>
                <a:lnTo>
                  <a:pt x="3015945" y="756640"/>
                </a:lnTo>
                <a:lnTo>
                  <a:pt x="3020568" y="733806"/>
                </a:lnTo>
                <a:lnTo>
                  <a:pt x="3020568" y="499110"/>
                </a:lnTo>
                <a:close/>
              </a:path>
              <a:path w="3020695" h="792479">
                <a:moveTo>
                  <a:pt x="3020568" y="58674"/>
                </a:moveTo>
                <a:lnTo>
                  <a:pt x="3015945" y="35852"/>
                </a:lnTo>
                <a:lnTo>
                  <a:pt x="3003372" y="17195"/>
                </a:lnTo>
                <a:lnTo>
                  <a:pt x="2984716" y="4622"/>
                </a:lnTo>
                <a:lnTo>
                  <a:pt x="2961894" y="0"/>
                </a:lnTo>
                <a:lnTo>
                  <a:pt x="58674" y="0"/>
                </a:lnTo>
                <a:lnTo>
                  <a:pt x="35839" y="4622"/>
                </a:lnTo>
                <a:lnTo>
                  <a:pt x="17183" y="17195"/>
                </a:lnTo>
                <a:lnTo>
                  <a:pt x="4610" y="35852"/>
                </a:lnTo>
                <a:lnTo>
                  <a:pt x="0" y="58674"/>
                </a:lnTo>
                <a:lnTo>
                  <a:pt x="0" y="293370"/>
                </a:lnTo>
                <a:lnTo>
                  <a:pt x="4610" y="316204"/>
                </a:lnTo>
                <a:lnTo>
                  <a:pt x="17183" y="334860"/>
                </a:lnTo>
                <a:lnTo>
                  <a:pt x="35839" y="347433"/>
                </a:lnTo>
                <a:lnTo>
                  <a:pt x="58674" y="352044"/>
                </a:lnTo>
                <a:lnTo>
                  <a:pt x="2961894" y="352044"/>
                </a:lnTo>
                <a:lnTo>
                  <a:pt x="2984716" y="347433"/>
                </a:lnTo>
                <a:lnTo>
                  <a:pt x="3003372" y="334860"/>
                </a:lnTo>
                <a:lnTo>
                  <a:pt x="3015945" y="316204"/>
                </a:lnTo>
                <a:lnTo>
                  <a:pt x="3020568" y="293370"/>
                </a:lnTo>
                <a:lnTo>
                  <a:pt x="3020568" y="58674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5483733" y="4681473"/>
            <a:ext cx="2196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14" dirty="0">
                <a:solidFill>
                  <a:srgbClr val="1E3864"/>
                </a:solidFill>
                <a:latin typeface="Tahoma"/>
                <a:cs typeface="Tahoma"/>
              </a:rPr>
              <a:t>Хранение</a:t>
            </a:r>
            <a:r>
              <a:rPr sz="1100" spc="-7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1E3864"/>
                </a:solidFill>
                <a:latin typeface="Tahoma"/>
                <a:cs typeface="Tahoma"/>
              </a:rPr>
              <a:t>на</a:t>
            </a:r>
            <a:r>
              <a:rPr sz="1100" spc="-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1E3864"/>
                </a:solidFill>
                <a:latin typeface="Tahoma"/>
                <a:cs typeface="Tahoma"/>
              </a:rPr>
              <a:t>спец.</a:t>
            </a:r>
            <a:r>
              <a:rPr sz="1100" spc="-6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площадке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41085" y="5133847"/>
            <a:ext cx="1866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Обр</a:t>
            </a:r>
            <a:r>
              <a:rPr sz="1100" spc="105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90" dirty="0">
                <a:solidFill>
                  <a:srgbClr val="1E3864"/>
                </a:solidFill>
                <a:latin typeface="Tahoma"/>
                <a:cs typeface="Tahoma"/>
              </a:rPr>
              <a:t>ботк</a:t>
            </a:r>
            <a:r>
              <a:rPr sz="1100" spc="8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-40" dirty="0">
                <a:solidFill>
                  <a:srgbClr val="1E3864"/>
                </a:solidFill>
                <a:latin typeface="Tahoma"/>
                <a:cs typeface="Tahoma"/>
              </a:rPr>
              <a:t>/</a:t>
            </a:r>
            <a:r>
              <a:rPr sz="1100" spc="160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ерер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90" dirty="0">
                <a:solidFill>
                  <a:srgbClr val="1E3864"/>
                </a:solidFill>
                <a:latin typeface="Tahoma"/>
                <a:cs typeface="Tahoma"/>
              </a:rPr>
              <a:t>ботка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76444" y="5484876"/>
            <a:ext cx="3020695" cy="352425"/>
          </a:xfrm>
          <a:custGeom>
            <a:avLst/>
            <a:gdLst/>
            <a:ahLst/>
            <a:cxnLst/>
            <a:rect l="l" t="t" r="r" b="b"/>
            <a:pathLst>
              <a:path w="3020695" h="352425">
                <a:moveTo>
                  <a:pt x="2961894" y="0"/>
                </a:moveTo>
                <a:lnTo>
                  <a:pt x="58673" y="0"/>
                </a:lnTo>
                <a:lnTo>
                  <a:pt x="35843" y="4613"/>
                </a:lnTo>
                <a:lnTo>
                  <a:pt x="17192" y="17192"/>
                </a:lnTo>
                <a:lnTo>
                  <a:pt x="4613" y="35843"/>
                </a:lnTo>
                <a:lnTo>
                  <a:pt x="0" y="58674"/>
                </a:lnTo>
                <a:lnTo>
                  <a:pt x="0" y="293370"/>
                </a:lnTo>
                <a:lnTo>
                  <a:pt x="4613" y="316210"/>
                </a:lnTo>
                <a:lnTo>
                  <a:pt x="17192" y="334860"/>
                </a:lnTo>
                <a:lnTo>
                  <a:pt x="35843" y="347433"/>
                </a:lnTo>
                <a:lnTo>
                  <a:pt x="58673" y="352044"/>
                </a:lnTo>
                <a:lnTo>
                  <a:pt x="2961894" y="352044"/>
                </a:lnTo>
                <a:lnTo>
                  <a:pt x="2984724" y="347433"/>
                </a:lnTo>
                <a:lnTo>
                  <a:pt x="3003375" y="334860"/>
                </a:lnTo>
                <a:lnTo>
                  <a:pt x="3015954" y="316210"/>
                </a:lnTo>
                <a:lnTo>
                  <a:pt x="3020567" y="293370"/>
                </a:lnTo>
                <a:lnTo>
                  <a:pt x="3020567" y="58674"/>
                </a:lnTo>
                <a:lnTo>
                  <a:pt x="3015954" y="35843"/>
                </a:lnTo>
                <a:lnTo>
                  <a:pt x="3003375" y="17192"/>
                </a:lnTo>
                <a:lnTo>
                  <a:pt x="2984724" y="4613"/>
                </a:lnTo>
                <a:lnTo>
                  <a:pt x="2961894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5470016" y="5578855"/>
            <a:ext cx="22142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Л</a:t>
            </a:r>
            <a:r>
              <a:rPr sz="1100" spc="95" dirty="0">
                <a:solidFill>
                  <a:srgbClr val="1E3864"/>
                </a:solidFill>
                <a:latin typeface="Tahoma"/>
                <a:cs typeface="Tahoma"/>
              </a:rPr>
              <a:t>аб</a:t>
            </a:r>
            <a:r>
              <a:rPr sz="1100" spc="105" dirty="0">
                <a:solidFill>
                  <a:srgbClr val="1E3864"/>
                </a:solidFill>
                <a:latin typeface="Tahoma"/>
                <a:cs typeface="Tahoma"/>
              </a:rPr>
              <a:t>ораторн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ое</a:t>
            </a:r>
            <a:r>
              <a:rPr sz="1100" spc="-7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100" spc="125" dirty="0">
                <a:solidFill>
                  <a:srgbClr val="1E3864"/>
                </a:solidFill>
                <a:latin typeface="Tahoma"/>
                <a:cs typeface="Tahoma"/>
              </a:rPr>
              <a:t>сс</a:t>
            </a:r>
            <a:r>
              <a:rPr sz="1100" spc="105" dirty="0">
                <a:solidFill>
                  <a:srgbClr val="1E3864"/>
                </a:solidFill>
                <a:latin typeface="Tahoma"/>
                <a:cs typeface="Tahoma"/>
              </a:rPr>
              <a:t>ле</a:t>
            </a:r>
            <a:r>
              <a:rPr sz="1100" spc="100" dirty="0">
                <a:solidFill>
                  <a:srgbClr val="1E3864"/>
                </a:solidFill>
                <a:latin typeface="Tahoma"/>
                <a:cs typeface="Tahoma"/>
              </a:rPr>
              <a:t>до</a:t>
            </a:r>
            <a:r>
              <a:rPr sz="1100" spc="95" dirty="0">
                <a:solidFill>
                  <a:srgbClr val="1E3864"/>
                </a:solidFill>
                <a:latin typeface="Tahoma"/>
                <a:cs typeface="Tahoma"/>
              </a:rPr>
              <a:t>ва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н</a:t>
            </a:r>
            <a:r>
              <a:rPr sz="1100" spc="14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е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76444" y="5925311"/>
            <a:ext cx="3020695" cy="680085"/>
          </a:xfrm>
          <a:custGeom>
            <a:avLst/>
            <a:gdLst/>
            <a:ahLst/>
            <a:cxnLst/>
            <a:rect l="l" t="t" r="r" b="b"/>
            <a:pathLst>
              <a:path w="3020695" h="680084">
                <a:moveTo>
                  <a:pt x="2907283" y="0"/>
                </a:moveTo>
                <a:lnTo>
                  <a:pt x="113283" y="0"/>
                </a:lnTo>
                <a:lnTo>
                  <a:pt x="69169" y="8903"/>
                </a:lnTo>
                <a:lnTo>
                  <a:pt x="33162" y="33181"/>
                </a:lnTo>
                <a:lnTo>
                  <a:pt x="8895" y="69190"/>
                </a:lnTo>
                <a:lnTo>
                  <a:pt x="0" y="113284"/>
                </a:lnTo>
                <a:lnTo>
                  <a:pt x="0" y="566419"/>
                </a:lnTo>
                <a:lnTo>
                  <a:pt x="8895" y="610513"/>
                </a:lnTo>
                <a:lnTo>
                  <a:pt x="33162" y="646522"/>
                </a:lnTo>
                <a:lnTo>
                  <a:pt x="69169" y="670800"/>
                </a:lnTo>
                <a:lnTo>
                  <a:pt x="113283" y="679704"/>
                </a:lnTo>
                <a:lnTo>
                  <a:pt x="2907283" y="679704"/>
                </a:lnTo>
                <a:lnTo>
                  <a:pt x="2951398" y="670800"/>
                </a:lnTo>
                <a:lnTo>
                  <a:pt x="2987405" y="646522"/>
                </a:lnTo>
                <a:lnTo>
                  <a:pt x="3011672" y="610513"/>
                </a:lnTo>
                <a:lnTo>
                  <a:pt x="3020567" y="566419"/>
                </a:lnTo>
                <a:lnTo>
                  <a:pt x="3020567" y="113284"/>
                </a:lnTo>
                <a:lnTo>
                  <a:pt x="3011672" y="69190"/>
                </a:lnTo>
                <a:lnTo>
                  <a:pt x="2987405" y="33181"/>
                </a:lnTo>
                <a:lnTo>
                  <a:pt x="2951398" y="8903"/>
                </a:lnTo>
                <a:lnTo>
                  <a:pt x="2907283" y="0"/>
                </a:lnTo>
                <a:close/>
              </a:path>
            </a:pathLst>
          </a:custGeom>
          <a:solidFill>
            <a:srgbClr val="D7E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5624321" y="6001003"/>
            <a:ext cx="1901189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Реализация</a:t>
            </a:r>
            <a:endParaRPr sz="1100" dirty="0">
              <a:latin typeface="Tahoma"/>
              <a:cs typeface="Tahoma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25"/>
              </a:spcBef>
            </a:pP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тол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ь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ко</a:t>
            </a:r>
            <a:r>
              <a:rPr sz="800" spc="-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ель</a:t>
            </a:r>
            <a:r>
              <a:rPr sz="800" spc="30" dirty="0">
                <a:solidFill>
                  <a:srgbClr val="1E3864"/>
                </a:solidFill>
                <a:latin typeface="Tahoma"/>
                <a:cs typeface="Tahoma"/>
              </a:rPr>
              <a:t>х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з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ре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дп</a:t>
            </a:r>
            <a:r>
              <a:rPr sz="800" spc="105" dirty="0">
                <a:solidFill>
                  <a:srgbClr val="1E3864"/>
                </a:solidFill>
                <a:latin typeface="Tahoma"/>
                <a:cs typeface="Tahoma"/>
              </a:rPr>
              <a:t>р</a:t>
            </a:r>
            <a:r>
              <a:rPr sz="800" spc="100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яти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ю</a:t>
            </a:r>
            <a:r>
              <a:rPr sz="800" spc="-65" dirty="0">
                <a:solidFill>
                  <a:srgbClr val="1E3864"/>
                </a:solidFill>
                <a:latin typeface="Tahoma"/>
                <a:cs typeface="Tahoma"/>
              </a:rPr>
              <a:t>,  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осуществляющему </a:t>
            </a:r>
            <a:r>
              <a:rPr sz="800" spc="75" dirty="0">
                <a:solidFill>
                  <a:srgbClr val="1E3864"/>
                </a:solidFill>
                <a:latin typeface="Tahoma"/>
                <a:cs typeface="Tahoma"/>
              </a:rPr>
              <a:t>производство 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 с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ель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65" dirty="0">
                <a:solidFill>
                  <a:srgbClr val="1E3864"/>
                </a:solidFill>
                <a:latin typeface="Tahoma"/>
                <a:cs typeface="Tahoma"/>
              </a:rPr>
              <a:t>ко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х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з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я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йс</a:t>
            </a: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тве</a:t>
            </a:r>
            <a:r>
              <a:rPr sz="800" spc="95" dirty="0">
                <a:solidFill>
                  <a:srgbClr val="1E3864"/>
                </a:solidFill>
                <a:latin typeface="Tahoma"/>
                <a:cs typeface="Tahoma"/>
              </a:rPr>
              <a:t>нн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ой</a:t>
            </a:r>
            <a:r>
              <a:rPr sz="800" spc="-6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ро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у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к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ц</a:t>
            </a:r>
            <a:r>
              <a:rPr sz="800" spc="9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800" spc="10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542531" y="4500117"/>
            <a:ext cx="85725" cy="1426845"/>
            <a:chOff x="6542531" y="4500117"/>
            <a:chExt cx="85725" cy="1426845"/>
          </a:xfrm>
        </p:grpSpPr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2531" y="5388863"/>
              <a:ext cx="76200" cy="974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2531" y="5829300"/>
              <a:ext cx="76200" cy="974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2531" y="4956047"/>
              <a:ext cx="76200" cy="974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1548" y="4500117"/>
              <a:ext cx="76200" cy="106552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8760079" y="4180459"/>
            <a:ext cx="248031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114" dirty="0">
                <a:solidFill>
                  <a:srgbClr val="1E3864"/>
                </a:solidFill>
                <a:latin typeface="Tahoma"/>
                <a:cs typeface="Tahoma"/>
              </a:rPr>
              <a:t>Буде</a:t>
            </a:r>
            <a:r>
              <a:rPr sz="1100" spc="30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100" spc="-8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1E3864"/>
                </a:solidFill>
                <a:latin typeface="Tahoma"/>
                <a:cs typeface="Tahoma"/>
              </a:rPr>
              <a:t>хранить</a:t>
            </a:r>
            <a:r>
              <a:rPr sz="1100" spc="-5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1100" spc="-5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1E3864"/>
                </a:solidFill>
                <a:latin typeface="Tahoma"/>
                <a:cs typeface="Tahoma"/>
              </a:rPr>
              <a:t>перер</a:t>
            </a:r>
            <a:r>
              <a:rPr sz="1100" spc="11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80" dirty="0">
                <a:solidFill>
                  <a:srgbClr val="1E3864"/>
                </a:solidFill>
                <a:latin typeface="Tahoma"/>
                <a:cs typeface="Tahoma"/>
              </a:rPr>
              <a:t>ба</a:t>
            </a:r>
            <a:r>
              <a:rPr sz="1100" spc="5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100" spc="130" dirty="0">
                <a:solidFill>
                  <a:srgbClr val="1E3864"/>
                </a:solidFill>
                <a:latin typeface="Tahoma"/>
                <a:cs typeface="Tahoma"/>
              </a:rPr>
              <a:t>ы</a:t>
            </a:r>
            <a:r>
              <a:rPr sz="1100" spc="85" dirty="0">
                <a:solidFill>
                  <a:srgbClr val="1E3864"/>
                </a:solidFill>
                <a:latin typeface="Tahoma"/>
                <a:cs typeface="Tahoma"/>
              </a:rPr>
              <a:t>в</a:t>
            </a:r>
            <a:r>
              <a:rPr sz="1100" spc="50" dirty="0">
                <a:solidFill>
                  <a:srgbClr val="1E3864"/>
                </a:solidFill>
                <a:latin typeface="Tahoma"/>
                <a:cs typeface="Tahoma"/>
              </a:rPr>
              <a:t>а</a:t>
            </a:r>
            <a:r>
              <a:rPr sz="1100" spc="35" dirty="0">
                <a:solidFill>
                  <a:srgbClr val="1E3864"/>
                </a:solidFill>
                <a:latin typeface="Tahoma"/>
                <a:cs typeface="Tahoma"/>
              </a:rPr>
              <a:t>т</a:t>
            </a:r>
            <a:r>
              <a:rPr sz="1100" spc="60" dirty="0">
                <a:solidFill>
                  <a:srgbClr val="1E3864"/>
                </a:solidFill>
                <a:latin typeface="Tahoma"/>
                <a:cs typeface="Tahoma"/>
              </a:rPr>
              <a:t>ь  </a:t>
            </a:r>
            <a:r>
              <a:rPr sz="1100" spc="95" dirty="0">
                <a:solidFill>
                  <a:srgbClr val="1E3864"/>
                </a:solidFill>
                <a:latin typeface="Tahoma"/>
                <a:cs typeface="Tahoma"/>
              </a:rPr>
              <a:t>Покупатель</a:t>
            </a:r>
            <a:endParaRPr sz="1100" dirty="0">
              <a:latin typeface="Tahoma"/>
              <a:cs typeface="Tahoma"/>
            </a:endParaRPr>
          </a:p>
          <a:p>
            <a:pPr marL="301625" marR="294640" indent="635" algn="ctr">
              <a:lnSpc>
                <a:spcPct val="100000"/>
              </a:lnSpc>
              <a:spcBef>
                <a:spcPts val="25"/>
              </a:spcBef>
            </a:pP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тол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ь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ко</a:t>
            </a:r>
            <a:r>
              <a:rPr sz="800" spc="-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ель</a:t>
            </a:r>
            <a:r>
              <a:rPr sz="800" spc="30" dirty="0">
                <a:solidFill>
                  <a:srgbClr val="1E3864"/>
                </a:solidFill>
                <a:latin typeface="Tahoma"/>
                <a:cs typeface="Tahoma"/>
              </a:rPr>
              <a:t>х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з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ре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дп</a:t>
            </a:r>
            <a:r>
              <a:rPr sz="800" spc="105" dirty="0">
                <a:solidFill>
                  <a:srgbClr val="1E3864"/>
                </a:solidFill>
                <a:latin typeface="Tahoma"/>
                <a:cs typeface="Tahoma"/>
              </a:rPr>
              <a:t>р</a:t>
            </a:r>
            <a:r>
              <a:rPr sz="800" spc="100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яти</a:t>
            </a:r>
            <a:r>
              <a:rPr sz="800" spc="10" dirty="0">
                <a:solidFill>
                  <a:srgbClr val="1E3864"/>
                </a:solidFill>
                <a:latin typeface="Tahoma"/>
                <a:cs typeface="Tahoma"/>
              </a:rPr>
              <a:t>е,  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у</a:t>
            </a:r>
            <a:r>
              <a:rPr sz="800" spc="110" dirty="0">
                <a:solidFill>
                  <a:srgbClr val="1E3864"/>
                </a:solidFill>
                <a:latin typeface="Tahoma"/>
                <a:cs typeface="Tahoma"/>
              </a:rPr>
              <a:t>ще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75" dirty="0">
                <a:solidFill>
                  <a:srgbClr val="1E3864"/>
                </a:solidFill>
                <a:latin typeface="Tahoma"/>
                <a:cs typeface="Tahoma"/>
              </a:rPr>
              <a:t>твляющее</a:t>
            </a:r>
            <a:r>
              <a:rPr sz="800" spc="-60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800" spc="95" dirty="0">
                <a:solidFill>
                  <a:srgbClr val="1E3864"/>
                </a:solidFill>
                <a:latin typeface="Tahoma"/>
                <a:cs typeface="Tahoma"/>
              </a:rPr>
              <a:t>ро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з</a:t>
            </a:r>
            <a:r>
              <a:rPr sz="800" spc="75" dirty="0">
                <a:solidFill>
                  <a:srgbClr val="1E3864"/>
                </a:solidFill>
                <a:latin typeface="Tahoma"/>
                <a:cs typeface="Tahoma"/>
              </a:rPr>
              <a:t>во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д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50" dirty="0">
                <a:solidFill>
                  <a:srgbClr val="1E3864"/>
                </a:solidFill>
                <a:latin typeface="Tahoma"/>
                <a:cs typeface="Tahoma"/>
              </a:rPr>
              <a:t>тво  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70" dirty="0">
                <a:solidFill>
                  <a:srgbClr val="1E3864"/>
                </a:solidFill>
                <a:latin typeface="Tahoma"/>
                <a:cs typeface="Tahoma"/>
              </a:rPr>
              <a:t>ель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с</a:t>
            </a:r>
            <a:r>
              <a:rPr sz="800" spc="65" dirty="0">
                <a:solidFill>
                  <a:srgbClr val="1E3864"/>
                </a:solidFill>
                <a:latin typeface="Tahoma"/>
                <a:cs typeface="Tahoma"/>
              </a:rPr>
              <a:t>ко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х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о</a:t>
            </a:r>
            <a:r>
              <a:rPr sz="800" spc="60" dirty="0">
                <a:solidFill>
                  <a:srgbClr val="1E3864"/>
                </a:solidFill>
                <a:latin typeface="Tahoma"/>
                <a:cs typeface="Tahoma"/>
              </a:rPr>
              <a:t>з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я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йс</a:t>
            </a: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тве</a:t>
            </a:r>
            <a:r>
              <a:rPr sz="800" spc="95" dirty="0">
                <a:solidFill>
                  <a:srgbClr val="1E3864"/>
                </a:solidFill>
                <a:latin typeface="Tahoma"/>
                <a:cs typeface="Tahoma"/>
              </a:rPr>
              <a:t>нн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ой</a:t>
            </a:r>
            <a:r>
              <a:rPr sz="800" spc="-65" dirty="0">
                <a:solidFill>
                  <a:srgbClr val="1E3864"/>
                </a:solidFill>
                <a:latin typeface="Tahoma"/>
                <a:cs typeface="Tahoma"/>
              </a:rPr>
              <a:t> </a:t>
            </a:r>
            <a:r>
              <a:rPr sz="800" spc="85" dirty="0">
                <a:solidFill>
                  <a:srgbClr val="1E3864"/>
                </a:solidFill>
                <a:latin typeface="Tahoma"/>
                <a:cs typeface="Tahoma"/>
              </a:rPr>
              <a:t>п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ро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д</a:t>
            </a:r>
            <a:r>
              <a:rPr sz="800" spc="55" dirty="0">
                <a:solidFill>
                  <a:srgbClr val="1E3864"/>
                </a:solidFill>
                <a:latin typeface="Tahoma"/>
                <a:cs typeface="Tahoma"/>
              </a:rPr>
              <a:t>у</a:t>
            </a:r>
            <a:r>
              <a:rPr sz="800" spc="80" dirty="0">
                <a:solidFill>
                  <a:srgbClr val="1E3864"/>
                </a:solidFill>
                <a:latin typeface="Tahoma"/>
                <a:cs typeface="Tahoma"/>
              </a:rPr>
              <a:t>к</a:t>
            </a:r>
            <a:r>
              <a:rPr sz="800" spc="90" dirty="0">
                <a:solidFill>
                  <a:srgbClr val="1E3864"/>
                </a:solidFill>
                <a:latin typeface="Tahoma"/>
                <a:cs typeface="Tahoma"/>
              </a:rPr>
              <a:t>ц</a:t>
            </a:r>
            <a:r>
              <a:rPr sz="800" spc="9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r>
              <a:rPr sz="800" spc="105" dirty="0">
                <a:solidFill>
                  <a:srgbClr val="1E3864"/>
                </a:solidFill>
                <a:latin typeface="Tahoma"/>
                <a:cs typeface="Tahoma"/>
              </a:rPr>
              <a:t>и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51676" y="3703319"/>
            <a:ext cx="3511550" cy="309880"/>
          </a:xfrm>
          <a:custGeom>
            <a:avLst/>
            <a:gdLst/>
            <a:ahLst/>
            <a:cxnLst/>
            <a:rect l="l" t="t" r="r" b="b"/>
            <a:pathLst>
              <a:path w="3511550" h="309879">
                <a:moveTo>
                  <a:pt x="1786255" y="0"/>
                </a:moveTo>
                <a:lnTo>
                  <a:pt x="1773555" y="0"/>
                </a:lnTo>
                <a:lnTo>
                  <a:pt x="1773555" y="175133"/>
                </a:lnTo>
                <a:lnTo>
                  <a:pt x="31750" y="175133"/>
                </a:lnTo>
                <a:lnTo>
                  <a:pt x="31750" y="233680"/>
                </a:lnTo>
                <a:lnTo>
                  <a:pt x="0" y="233680"/>
                </a:lnTo>
                <a:lnTo>
                  <a:pt x="38100" y="309880"/>
                </a:lnTo>
                <a:lnTo>
                  <a:pt x="69850" y="246380"/>
                </a:lnTo>
                <a:lnTo>
                  <a:pt x="76200" y="233680"/>
                </a:lnTo>
                <a:lnTo>
                  <a:pt x="44450" y="233680"/>
                </a:lnTo>
                <a:lnTo>
                  <a:pt x="44450" y="187833"/>
                </a:lnTo>
                <a:lnTo>
                  <a:pt x="1786255" y="187833"/>
                </a:lnTo>
                <a:lnTo>
                  <a:pt x="1786255" y="175133"/>
                </a:lnTo>
                <a:lnTo>
                  <a:pt x="1786255" y="0"/>
                </a:lnTo>
                <a:close/>
              </a:path>
              <a:path w="3511550" h="309879">
                <a:moveTo>
                  <a:pt x="3511169" y="233553"/>
                </a:moveTo>
                <a:lnTo>
                  <a:pt x="3479419" y="233553"/>
                </a:lnTo>
                <a:lnTo>
                  <a:pt x="3479419" y="186436"/>
                </a:lnTo>
                <a:lnTo>
                  <a:pt x="3479419" y="173736"/>
                </a:lnTo>
                <a:lnTo>
                  <a:pt x="1804670" y="173736"/>
                </a:lnTo>
                <a:lnTo>
                  <a:pt x="1804670" y="50292"/>
                </a:lnTo>
                <a:lnTo>
                  <a:pt x="1791970" y="50292"/>
                </a:lnTo>
                <a:lnTo>
                  <a:pt x="1791970" y="186436"/>
                </a:lnTo>
                <a:lnTo>
                  <a:pt x="3466719" y="186436"/>
                </a:lnTo>
                <a:lnTo>
                  <a:pt x="3466719" y="233553"/>
                </a:lnTo>
                <a:lnTo>
                  <a:pt x="3434969" y="233553"/>
                </a:lnTo>
                <a:lnTo>
                  <a:pt x="3473069" y="309753"/>
                </a:lnTo>
                <a:lnTo>
                  <a:pt x="3504819" y="246253"/>
                </a:lnTo>
                <a:lnTo>
                  <a:pt x="3511169" y="23355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2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51508" y="23583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528" y="1662004"/>
            <a:ext cx="5979470" cy="51959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9280" y="814831"/>
            <a:ext cx="7085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Что</a:t>
            </a:r>
            <a:r>
              <a:rPr spc="-25" dirty="0"/>
              <a:t> </a:t>
            </a:r>
            <a:r>
              <a:rPr spc="65" dirty="0"/>
              <a:t>такое</a:t>
            </a:r>
            <a:r>
              <a:rPr spc="-25" dirty="0"/>
              <a:t> </a:t>
            </a:r>
            <a:r>
              <a:rPr spc="85" dirty="0"/>
              <a:t>специализированная</a:t>
            </a:r>
            <a:r>
              <a:rPr spc="-50" dirty="0"/>
              <a:t> </a:t>
            </a:r>
            <a:r>
              <a:rPr spc="65" dirty="0"/>
              <a:t>площадка </a:t>
            </a:r>
            <a:r>
              <a:rPr spc="-690" dirty="0"/>
              <a:t> </a:t>
            </a:r>
            <a:r>
              <a:rPr spc="135" dirty="0"/>
              <a:t>и</a:t>
            </a:r>
            <a:r>
              <a:rPr spc="-30" dirty="0"/>
              <a:t> </a:t>
            </a:r>
            <a:r>
              <a:rPr spc="85" dirty="0"/>
              <a:t>какие</a:t>
            </a:r>
            <a:r>
              <a:rPr spc="-45" dirty="0"/>
              <a:t> </a:t>
            </a:r>
            <a:r>
              <a:rPr spc="90" dirty="0"/>
              <a:t>к</a:t>
            </a:r>
            <a:r>
              <a:rPr spc="-40" dirty="0"/>
              <a:t> </a:t>
            </a:r>
            <a:r>
              <a:rPr spc="120" dirty="0"/>
              <a:t>ней</a:t>
            </a:r>
            <a:r>
              <a:rPr spc="-50" dirty="0"/>
              <a:t> </a:t>
            </a:r>
            <a:r>
              <a:rPr spc="70" dirty="0"/>
              <a:t>установлены</a:t>
            </a:r>
            <a:r>
              <a:rPr spc="-25" dirty="0"/>
              <a:t> </a:t>
            </a:r>
            <a:r>
              <a:rPr spc="80" dirty="0"/>
              <a:t>требования?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0155" y="1619833"/>
            <a:ext cx="6618605" cy="383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0" dirty="0">
                <a:latin typeface="Tahoma"/>
                <a:cs typeface="Tahoma"/>
              </a:rPr>
              <a:t>Это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объект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для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хранения,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обработки,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переработки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навоза,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который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45" dirty="0">
                <a:latin typeface="Tahoma"/>
                <a:cs typeface="Tahoma"/>
              </a:rPr>
              <a:t>должен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отвечать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60" dirty="0">
                <a:latin typeface="Tahoma"/>
                <a:cs typeface="Tahoma"/>
              </a:rPr>
              <a:t>следующим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требованиям: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ahoma"/>
              <a:cs typeface="Tahoma"/>
            </a:endParaRPr>
          </a:p>
          <a:p>
            <a:pPr marL="12700" marR="62865">
              <a:lnSpc>
                <a:spcPct val="100000"/>
              </a:lnSpc>
            </a:pPr>
            <a:r>
              <a:rPr sz="1300" spc="105" dirty="0">
                <a:latin typeface="Tahoma"/>
                <a:cs typeface="Tahoma"/>
              </a:rPr>
              <a:t>иметь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монолитные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бетонные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85" dirty="0">
                <a:latin typeface="Tahoma"/>
                <a:cs typeface="Tahoma"/>
              </a:rPr>
              <a:t>покрытия,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100" spc="120" dirty="0">
                <a:latin typeface="Tahoma"/>
                <a:cs typeface="Tahoma"/>
              </a:rPr>
              <a:t>или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иметь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герметично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сваренные </a:t>
            </a:r>
            <a:r>
              <a:rPr sz="1300" spc="125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пленочные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85" dirty="0">
                <a:latin typeface="Tahoma"/>
                <a:cs typeface="Tahoma"/>
              </a:rPr>
              <a:t>покрытия,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100" spc="120" dirty="0">
                <a:latin typeface="Tahoma"/>
                <a:cs typeface="Tahoma"/>
              </a:rPr>
              <a:t>или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иметь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в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основании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глиняную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подушку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толщиной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не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35" dirty="0">
                <a:latin typeface="Tahoma"/>
                <a:cs typeface="Tahoma"/>
              </a:rPr>
              <a:t>менее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80" dirty="0">
                <a:latin typeface="Tahoma"/>
                <a:cs typeface="Tahoma"/>
              </a:rPr>
              <a:t>20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сантиметров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Tahoma"/>
              <a:cs typeface="Tahoma"/>
            </a:endParaRPr>
          </a:p>
          <a:p>
            <a:pPr marL="12700" marR="177800">
              <a:lnSpc>
                <a:spcPct val="100000"/>
              </a:lnSpc>
            </a:pPr>
            <a:r>
              <a:rPr sz="1300" spc="125" dirty="0">
                <a:latin typeface="Tahoma"/>
                <a:cs typeface="Tahoma"/>
              </a:rPr>
              <a:t>с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боковых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сторон</a:t>
            </a:r>
            <a:r>
              <a:rPr sz="1300" spc="-65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должна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иметь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бортики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55" dirty="0">
                <a:latin typeface="Tahoma"/>
                <a:cs typeface="Tahoma"/>
              </a:rPr>
              <a:t>и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канавки</a:t>
            </a:r>
            <a:r>
              <a:rPr sz="1300" spc="-65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для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85" dirty="0">
                <a:latin typeface="Tahoma"/>
                <a:cs typeface="Tahoma"/>
              </a:rPr>
              <a:t>стока</a:t>
            </a:r>
            <a:r>
              <a:rPr sz="1300" spc="-65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избыточной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влаги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300" spc="110" dirty="0">
                <a:latin typeface="Tahoma"/>
                <a:cs typeface="Tahoma"/>
              </a:rPr>
              <a:t>должна </a:t>
            </a:r>
            <a:r>
              <a:rPr sz="1300" spc="95" dirty="0">
                <a:latin typeface="Tahoma"/>
                <a:cs typeface="Tahoma"/>
              </a:rPr>
              <a:t>располагаться отдельно </a:t>
            </a:r>
            <a:r>
              <a:rPr sz="1300" spc="60" dirty="0">
                <a:latin typeface="Tahoma"/>
                <a:cs typeface="Tahoma"/>
              </a:rPr>
              <a:t>от </a:t>
            </a:r>
            <a:r>
              <a:rPr sz="1300" spc="95" dirty="0">
                <a:latin typeface="Tahoma"/>
                <a:cs typeface="Tahoma"/>
              </a:rPr>
              <a:t>объектов </a:t>
            </a:r>
            <a:r>
              <a:rPr sz="1300" spc="120" dirty="0">
                <a:latin typeface="Tahoma"/>
                <a:cs typeface="Tahoma"/>
              </a:rPr>
              <a:t>содержания </a:t>
            </a:r>
            <a:r>
              <a:rPr sz="1300" spc="125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сельскохозяйственных</a:t>
            </a:r>
            <a:r>
              <a:rPr sz="1300" dirty="0">
                <a:latin typeface="Tahoma"/>
                <a:cs typeface="Tahoma"/>
              </a:rPr>
              <a:t> </a:t>
            </a:r>
            <a:r>
              <a:rPr sz="1300" spc="95" dirty="0">
                <a:latin typeface="Tahoma"/>
                <a:cs typeface="Tahoma"/>
              </a:rPr>
              <a:t>животных</a:t>
            </a:r>
            <a:r>
              <a:rPr sz="1300" spc="-25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с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подветренной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стороны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преобладающих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направлений </a:t>
            </a:r>
            <a:r>
              <a:rPr sz="1300" spc="100" dirty="0">
                <a:latin typeface="Tahoma"/>
                <a:cs typeface="Tahoma"/>
              </a:rPr>
              <a:t>ветров </a:t>
            </a:r>
            <a:r>
              <a:rPr sz="1300" spc="130" dirty="0">
                <a:latin typeface="Tahoma"/>
                <a:cs typeface="Tahoma"/>
              </a:rPr>
              <a:t>по </a:t>
            </a:r>
            <a:r>
              <a:rPr sz="1300" spc="125" dirty="0">
                <a:latin typeface="Tahoma"/>
                <a:cs typeface="Tahoma"/>
              </a:rPr>
              <a:t>отношению </a:t>
            </a:r>
            <a:r>
              <a:rPr sz="1300" spc="105" dirty="0">
                <a:latin typeface="Tahoma"/>
                <a:cs typeface="Tahoma"/>
              </a:rPr>
              <a:t>к </a:t>
            </a:r>
            <a:r>
              <a:rPr sz="1300" spc="110" dirty="0">
                <a:latin typeface="Tahoma"/>
                <a:cs typeface="Tahoma"/>
              </a:rPr>
              <a:t>указанным </a:t>
            </a:r>
            <a:r>
              <a:rPr sz="1300" spc="100" dirty="0">
                <a:latin typeface="Tahoma"/>
                <a:cs typeface="Tahoma"/>
              </a:rPr>
              <a:t>объектам </a:t>
            </a:r>
            <a:r>
              <a:rPr sz="1300" spc="160" dirty="0">
                <a:latin typeface="Tahoma"/>
                <a:cs typeface="Tahoma"/>
              </a:rPr>
              <a:t>и </a:t>
            </a:r>
            <a:r>
              <a:rPr sz="1300" spc="130" dirty="0">
                <a:latin typeface="Tahoma"/>
                <a:cs typeface="Tahoma"/>
              </a:rPr>
              <a:t>ниже </a:t>
            </a:r>
            <a:r>
              <a:rPr sz="1300" spc="135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водозаборных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30" dirty="0">
                <a:latin typeface="Tahoma"/>
                <a:cs typeface="Tahoma"/>
              </a:rPr>
              <a:t>сооружений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Tahoma"/>
              <a:cs typeface="Tahoma"/>
            </a:endParaRPr>
          </a:p>
          <a:p>
            <a:pPr marL="12700" marR="483870">
              <a:lnSpc>
                <a:spcPct val="100000"/>
              </a:lnSpc>
            </a:pPr>
            <a:r>
              <a:rPr sz="1300" spc="110" dirty="0">
                <a:latin typeface="Tahoma"/>
                <a:cs typeface="Tahoma"/>
              </a:rPr>
              <a:t>должна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не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допускать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загрязнения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окружающей</a:t>
            </a:r>
            <a:r>
              <a:rPr sz="1300" spc="-25" dirty="0">
                <a:latin typeface="Tahoma"/>
                <a:cs typeface="Tahoma"/>
              </a:rPr>
              <a:t> </a:t>
            </a:r>
            <a:r>
              <a:rPr sz="1300" spc="130" dirty="0">
                <a:latin typeface="Tahoma"/>
                <a:cs typeface="Tahoma"/>
              </a:rPr>
              <a:t>среды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55" dirty="0">
                <a:latin typeface="Tahoma"/>
                <a:cs typeface="Tahoma"/>
              </a:rPr>
              <a:t>и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компонентов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природной </a:t>
            </a:r>
            <a:r>
              <a:rPr sz="1300" spc="85" dirty="0">
                <a:latin typeface="Tahoma"/>
                <a:cs typeface="Tahoma"/>
              </a:rPr>
              <a:t>среды, </a:t>
            </a:r>
            <a:r>
              <a:rPr sz="1300" spc="105" dirty="0">
                <a:latin typeface="Tahoma"/>
                <a:cs typeface="Tahoma"/>
              </a:rPr>
              <a:t>в том </a:t>
            </a:r>
            <a:r>
              <a:rPr sz="1300" spc="110" dirty="0">
                <a:latin typeface="Tahoma"/>
                <a:cs typeface="Tahoma"/>
              </a:rPr>
              <a:t>числе </a:t>
            </a:r>
            <a:r>
              <a:rPr sz="1300" spc="114" dirty="0">
                <a:latin typeface="Tahoma"/>
                <a:cs typeface="Tahoma"/>
              </a:rPr>
              <a:t>попадания </a:t>
            </a:r>
            <a:r>
              <a:rPr sz="1300" spc="110" dirty="0">
                <a:latin typeface="Tahoma"/>
                <a:cs typeface="Tahoma"/>
              </a:rPr>
              <a:t>загрязняющих </a:t>
            </a:r>
            <a:r>
              <a:rPr sz="1300" spc="105" dirty="0">
                <a:latin typeface="Tahoma"/>
                <a:cs typeface="Tahoma"/>
              </a:rPr>
              <a:t>веществ в </a:t>
            </a:r>
            <a:r>
              <a:rPr sz="1300" spc="110" dirty="0">
                <a:latin typeface="Tahoma"/>
                <a:cs typeface="Tahoma"/>
              </a:rPr>
              <a:t> </a:t>
            </a:r>
            <a:r>
              <a:rPr sz="1300" spc="125" dirty="0">
                <a:latin typeface="Tahoma"/>
                <a:cs typeface="Tahoma"/>
              </a:rPr>
              <a:t>водоносный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горизонт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7616" y="2423160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58503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CD7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546939"/>
            <a:ext cx="1286943" cy="131105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37616" y="3224783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58503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CD7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616" y="3846576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58503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CD7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616" y="4858511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585038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CD7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7</a:t>
            </a:fld>
            <a:endParaRPr spc="-35" dirty="0"/>
          </a:p>
        </p:txBody>
      </p:sp>
      <p:pic>
        <p:nvPicPr>
          <p:cNvPr id="15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5200" y="225268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55373"/>
            <a:ext cx="12192000" cy="23026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836" y="1022350"/>
            <a:ext cx="6019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Что</a:t>
            </a:r>
            <a:r>
              <a:rPr spc="-20" dirty="0"/>
              <a:t> </a:t>
            </a:r>
            <a:r>
              <a:rPr spc="65" dirty="0"/>
              <a:t>такое</a:t>
            </a:r>
            <a:r>
              <a:rPr spc="-25" dirty="0"/>
              <a:t> </a:t>
            </a:r>
            <a:r>
              <a:rPr spc="75" dirty="0"/>
              <a:t>обработка</a:t>
            </a:r>
            <a:r>
              <a:rPr spc="-50" dirty="0"/>
              <a:t> </a:t>
            </a:r>
            <a:r>
              <a:rPr spc="135" dirty="0"/>
              <a:t>и</a:t>
            </a:r>
            <a:r>
              <a:rPr spc="-25" dirty="0"/>
              <a:t> </a:t>
            </a:r>
            <a:r>
              <a:rPr spc="85" dirty="0"/>
              <a:t>переработка </a:t>
            </a:r>
            <a:r>
              <a:rPr spc="-685" dirty="0"/>
              <a:t> </a:t>
            </a:r>
            <a:r>
              <a:rPr spc="55" dirty="0"/>
              <a:t>навоза?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6836" y="1803019"/>
            <a:ext cx="5532755" cy="2678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6769">
              <a:lnSpc>
                <a:spcPct val="100000"/>
              </a:lnSpc>
              <a:spcBef>
                <a:spcPts val="105"/>
              </a:spcBef>
            </a:pPr>
            <a:r>
              <a:rPr sz="1400" spc="110" dirty="0">
                <a:latin typeface="Tahoma"/>
                <a:cs typeface="Tahoma"/>
              </a:rPr>
              <a:t>Это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подготовка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к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использованию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(внесению)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60" dirty="0">
                <a:latin typeface="Tahoma"/>
                <a:cs typeface="Tahoma"/>
              </a:rPr>
              <a:t>или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реализации. </a:t>
            </a:r>
            <a:r>
              <a:rPr sz="1400" spc="150" dirty="0">
                <a:latin typeface="Tahoma"/>
                <a:cs typeface="Tahoma"/>
              </a:rPr>
              <a:t>Может </a:t>
            </a:r>
            <a:r>
              <a:rPr sz="1400" spc="135" dirty="0">
                <a:latin typeface="Tahoma"/>
                <a:cs typeface="Tahoma"/>
              </a:rPr>
              <a:t>проводиться </a:t>
            </a:r>
            <a:r>
              <a:rPr sz="1400" spc="160" dirty="0">
                <a:latin typeface="Tahoma"/>
                <a:cs typeface="Tahoma"/>
              </a:rPr>
              <a:t>следующими </a:t>
            </a:r>
            <a:r>
              <a:rPr sz="1400" spc="16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способами: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Tahoma"/>
              <a:cs typeface="Tahoma"/>
            </a:endParaRPr>
          </a:p>
          <a:p>
            <a:pPr marL="299085" marR="74295" indent="-287020">
              <a:lnSpc>
                <a:spcPct val="100000"/>
              </a:lnSpc>
              <a:spcBef>
                <a:spcPts val="5"/>
              </a:spcBef>
              <a:buChar char="—"/>
              <a:tabLst>
                <a:tab pos="299085" algn="l"/>
                <a:tab pos="299720" algn="l"/>
              </a:tabLst>
            </a:pPr>
            <a:r>
              <a:rPr sz="1400" spc="130" dirty="0">
                <a:latin typeface="Tahoma"/>
                <a:cs typeface="Tahoma"/>
              </a:rPr>
              <a:t>накопление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выдерживание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стоков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50" dirty="0">
                <a:latin typeface="Tahoma"/>
                <a:cs typeface="Tahoma"/>
              </a:rPr>
              <a:t>или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осветленных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фракций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на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специализированных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площадках(лагунах);</a:t>
            </a:r>
            <a:endParaRPr sz="14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—"/>
              <a:tabLst>
                <a:tab pos="299085" algn="l"/>
                <a:tab pos="299720" algn="l"/>
              </a:tabLst>
            </a:pPr>
            <a:r>
              <a:rPr sz="1400" spc="130" dirty="0">
                <a:latin typeface="Tahoma"/>
                <a:cs typeface="Tahoma"/>
              </a:rPr>
              <a:t>компостирование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твердых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фракций,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в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том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числе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виде</a:t>
            </a:r>
            <a:endParaRPr sz="14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spc="120" dirty="0">
                <a:latin typeface="Tahoma"/>
                <a:cs typeface="Tahoma"/>
              </a:rPr>
              <a:t>глубокой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50" dirty="0">
                <a:latin typeface="Tahoma"/>
                <a:cs typeface="Tahoma"/>
              </a:rPr>
              <a:t>несменяемой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подстилки;</a:t>
            </a:r>
            <a:endParaRPr sz="1400" dirty="0">
              <a:latin typeface="Tahoma"/>
              <a:cs typeface="Tahoma"/>
            </a:endParaRPr>
          </a:p>
          <a:p>
            <a:pPr marL="299085" marR="427990" indent="-287020">
              <a:lnSpc>
                <a:spcPct val="100000"/>
              </a:lnSpc>
              <a:spcBef>
                <a:spcPts val="600"/>
              </a:spcBef>
              <a:buChar char="—"/>
              <a:tabLst>
                <a:tab pos="299085" algn="l"/>
                <a:tab pos="299720" algn="l"/>
              </a:tabLst>
            </a:pPr>
            <a:r>
              <a:rPr sz="1400" spc="140" dirty="0">
                <a:latin typeface="Tahoma"/>
                <a:cs typeface="Tahoma"/>
              </a:rPr>
              <a:t>с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60" dirty="0">
                <a:latin typeface="Tahoma"/>
                <a:cs typeface="Tahoma"/>
              </a:rPr>
              <a:t>применением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химических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7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(или)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биологических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препаратов </a:t>
            </a:r>
            <a:r>
              <a:rPr sz="1400" spc="150" dirty="0">
                <a:latin typeface="Tahoma"/>
                <a:cs typeface="Tahoma"/>
              </a:rPr>
              <a:t>или </a:t>
            </a:r>
            <a:r>
              <a:rPr sz="1400" spc="120" dirty="0">
                <a:latin typeface="Tahoma"/>
                <a:cs typeface="Tahoma"/>
              </a:rPr>
              <a:t>добавок на </a:t>
            </a:r>
            <a:r>
              <a:rPr sz="1400" spc="130" dirty="0">
                <a:latin typeface="Tahoma"/>
                <a:cs typeface="Tahoma"/>
              </a:rPr>
              <a:t>специализированных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площадках.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9710" y="1889252"/>
            <a:ext cx="4242435" cy="229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После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обработки/переработки навоз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не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должен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 с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дер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ж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40" dirty="0">
                <a:solidFill>
                  <a:srgbClr val="639138"/>
                </a:solidFill>
                <a:latin typeface="Tahoma"/>
                <a:cs typeface="Tahoma"/>
              </a:rPr>
              <a:t>ть</a:t>
            </a:r>
            <a:r>
              <a:rPr sz="1200" spc="-9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то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г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е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и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бо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ле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етво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25" dirty="0">
                <a:solidFill>
                  <a:srgbClr val="639138"/>
                </a:solidFill>
                <a:latin typeface="Tahoma"/>
                <a:cs typeface="Tahoma"/>
              </a:rPr>
              <a:t>х 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микроорганизмов 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и </a:t>
            </a:r>
            <a:r>
              <a:rPr sz="1200" spc="75" dirty="0">
                <a:solidFill>
                  <a:srgbClr val="639138"/>
                </a:solidFill>
                <a:latin typeface="Tahoma"/>
                <a:cs typeface="Tahoma"/>
              </a:rPr>
              <a:t>паразитов, 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содержание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токсичных 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элементов,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пестицидов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не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должно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ев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ша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75" dirty="0">
                <a:solidFill>
                  <a:srgbClr val="639138"/>
                </a:solidFill>
                <a:latin typeface="Tahoma"/>
                <a:cs typeface="Tahoma"/>
              </a:rPr>
              <a:t>ь</a:t>
            </a:r>
            <a:r>
              <a:rPr sz="1200" spc="-8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ус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та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вле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ые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м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тивы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639138"/>
                </a:solidFill>
                <a:latin typeface="Tahoma"/>
                <a:cs typeface="Tahoma"/>
              </a:rPr>
              <a:t>(эти 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м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тивы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дер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ж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50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я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тре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бо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ван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и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я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к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об</a:t>
            </a:r>
            <a:r>
              <a:rPr sz="1200" spc="140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ще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ию  побочных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продуктов 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животноводства, 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установленных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Постановлением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Правительства </a:t>
            </a:r>
            <a:r>
              <a:rPr sz="1200" spc="195" dirty="0">
                <a:solidFill>
                  <a:srgbClr val="639138"/>
                </a:solidFill>
                <a:latin typeface="Tahoma"/>
                <a:cs typeface="Tahoma"/>
              </a:rPr>
              <a:t>РФ </a:t>
            </a:r>
            <a:r>
              <a:rPr sz="1200" spc="-36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5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-8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639138"/>
                </a:solidFill>
                <a:latin typeface="Tahoma"/>
                <a:cs typeface="Tahoma"/>
              </a:rPr>
              <a:t>3</a:t>
            </a:r>
            <a:r>
              <a:rPr sz="1200" spc="-225" dirty="0">
                <a:solidFill>
                  <a:srgbClr val="639138"/>
                </a:solidFill>
                <a:latin typeface="Tahoma"/>
                <a:cs typeface="Tahoma"/>
              </a:rPr>
              <a:t>1</a:t>
            </a:r>
            <a:r>
              <a:rPr sz="1200" spc="-5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55" dirty="0">
                <a:solidFill>
                  <a:srgbClr val="639138"/>
                </a:solidFill>
                <a:latin typeface="Tahoma"/>
                <a:cs typeface="Tahoma"/>
              </a:rPr>
              <a:t>к</a:t>
            </a:r>
            <a:r>
              <a:rPr sz="1200" spc="45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я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бр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я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639138"/>
                </a:solidFill>
                <a:latin typeface="Tahoma"/>
                <a:cs typeface="Tahoma"/>
              </a:rPr>
              <a:t>2022</a:t>
            </a:r>
            <a:r>
              <a:rPr sz="1200" spc="-4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г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.</a:t>
            </a:r>
            <a:r>
              <a:rPr sz="1200" spc="-7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№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639138"/>
                </a:solidFill>
                <a:latin typeface="Tahoma"/>
                <a:cs typeface="Tahoma"/>
              </a:rPr>
              <a:t>1940).</a:t>
            </a:r>
            <a:endParaRPr sz="1200" dirty="0">
              <a:latin typeface="Tahoma"/>
              <a:cs typeface="Tahoma"/>
            </a:endParaRPr>
          </a:p>
          <a:p>
            <a:pPr marL="12700" marR="443865">
              <a:lnSpc>
                <a:spcPct val="100000"/>
              </a:lnSpc>
              <a:spcBef>
                <a:spcPts val="600"/>
              </a:spcBef>
            </a:pP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блюде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ние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э</a:t>
            </a:r>
            <a:r>
              <a:rPr sz="1200" spc="55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их</a:t>
            </a:r>
            <a:r>
              <a:rPr sz="1200" spc="-7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тре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бо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ван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ий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до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лж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б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30" dirty="0">
                <a:solidFill>
                  <a:srgbClr val="639138"/>
                </a:solidFill>
                <a:latin typeface="Tahoma"/>
                <a:cs typeface="Tahoma"/>
              </a:rPr>
              <a:t>ть 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подтверждено 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результатами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исследований,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ве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де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ккре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дитов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й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л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бо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тор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ие</a:t>
            </a:r>
            <a:r>
              <a:rPr sz="1200" spc="20" dirty="0">
                <a:solidFill>
                  <a:srgbClr val="639138"/>
                </a:solidFill>
                <a:latin typeface="Tahoma"/>
                <a:cs typeface="Tahoma"/>
              </a:rPr>
              <a:t>й.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69657" y="1779270"/>
            <a:ext cx="0" cy="2554605"/>
          </a:xfrm>
          <a:custGeom>
            <a:avLst/>
            <a:gdLst/>
            <a:ahLst/>
            <a:cxnLst/>
            <a:rect l="l" t="t" r="r" b="b"/>
            <a:pathLst>
              <a:path h="2554604">
                <a:moveTo>
                  <a:pt x="0" y="0"/>
                </a:moveTo>
                <a:lnTo>
                  <a:pt x="0" y="2554604"/>
                </a:lnTo>
              </a:path>
            </a:pathLst>
          </a:custGeom>
          <a:ln w="19812">
            <a:solidFill>
              <a:srgbClr val="6391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8</a:t>
            </a:fld>
            <a:endParaRPr spc="-35" dirty="0"/>
          </a:p>
        </p:txBody>
      </p:sp>
      <p:pic>
        <p:nvPicPr>
          <p:cNvPr id="12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17217" y="164175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5340" y="1225968"/>
            <a:ext cx="8347075" cy="5632450"/>
            <a:chOff x="3845340" y="1225968"/>
            <a:chExt cx="8347075" cy="5632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5340" y="1225968"/>
              <a:ext cx="8346659" cy="56320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7147" y="4154424"/>
              <a:ext cx="3514852" cy="27035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91209" cy="132468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722" y="1030388"/>
            <a:ext cx="224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Как</a:t>
            </a:r>
            <a:r>
              <a:rPr spc="-95" dirty="0"/>
              <a:t> </a:t>
            </a:r>
            <a:r>
              <a:rPr spc="65" dirty="0"/>
              <a:t>хранить?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1227" y="1894078"/>
            <a:ext cx="4114800" cy="339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3775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639138"/>
                </a:solidFill>
                <a:latin typeface="Tahoma"/>
                <a:cs typeface="Tahoma"/>
              </a:rPr>
              <a:t>Если </a:t>
            </a:r>
            <a:r>
              <a:rPr sz="1800" b="1" spc="50" dirty="0">
                <a:solidFill>
                  <a:srgbClr val="639138"/>
                </a:solidFill>
                <a:latin typeface="Tahoma"/>
                <a:cs typeface="Tahoma"/>
              </a:rPr>
              <a:t>навоз </a:t>
            </a:r>
            <a:r>
              <a:rPr sz="1800" b="1" spc="65" dirty="0">
                <a:solidFill>
                  <a:srgbClr val="639138"/>
                </a:solidFill>
                <a:latin typeface="Tahoma"/>
                <a:cs typeface="Tahoma"/>
              </a:rPr>
              <a:t>уже </a:t>
            </a:r>
            <a:r>
              <a:rPr sz="1800" b="1" spc="7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639138"/>
                </a:solidFill>
                <a:latin typeface="Tahoma"/>
                <a:cs typeface="Tahoma"/>
              </a:rPr>
              <a:t>обработан/переработан: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1400" spc="110" dirty="0">
                <a:latin typeface="Tahoma"/>
                <a:cs typeface="Tahoma"/>
              </a:rPr>
              <a:t>Допускается </a:t>
            </a:r>
            <a:r>
              <a:rPr sz="1400" spc="145" dirty="0">
                <a:latin typeface="Tahoma"/>
                <a:cs typeface="Tahoma"/>
              </a:rPr>
              <a:t>временное размещение </a:t>
            </a:r>
            <a:r>
              <a:rPr sz="1400" spc="50" dirty="0">
                <a:latin typeface="Tahoma"/>
                <a:cs typeface="Tahoma"/>
              </a:rPr>
              <a:t>(на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период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внесения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в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почву)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на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40" dirty="0">
                <a:latin typeface="Tahoma"/>
                <a:cs typeface="Tahoma"/>
              </a:rPr>
              <a:t>срок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не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более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5 </a:t>
            </a:r>
            <a:r>
              <a:rPr sz="1400" spc="140" dirty="0">
                <a:latin typeface="Tahoma"/>
                <a:cs typeface="Tahoma"/>
              </a:rPr>
              <a:t>месяцев </a:t>
            </a:r>
            <a:r>
              <a:rPr sz="1400" spc="120" dirty="0">
                <a:latin typeface="Tahoma"/>
                <a:cs typeface="Tahoma"/>
              </a:rPr>
              <a:t>твердой </a:t>
            </a:r>
            <a:r>
              <a:rPr sz="1400" spc="130" dirty="0">
                <a:latin typeface="Tahoma"/>
                <a:cs typeface="Tahoma"/>
              </a:rPr>
              <a:t>фракции </a:t>
            </a:r>
            <a:r>
              <a:rPr sz="1400" spc="120" dirty="0">
                <a:latin typeface="Tahoma"/>
                <a:cs typeface="Tahoma"/>
              </a:rPr>
              <a:t>в </a:t>
            </a:r>
            <a:r>
              <a:rPr sz="1400" spc="90" dirty="0">
                <a:latin typeface="Tahoma"/>
                <a:cs typeface="Tahoma"/>
              </a:rPr>
              <a:t>буртах </a:t>
            </a:r>
            <a:r>
              <a:rPr sz="1400" spc="120" dirty="0">
                <a:latin typeface="Tahoma"/>
                <a:cs typeface="Tahoma"/>
              </a:rPr>
              <a:t>на </a:t>
            </a:r>
            <a:r>
              <a:rPr sz="1400" spc="12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землях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сельскохозяйственного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назначения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00" dirty="0">
                <a:solidFill>
                  <a:srgbClr val="639138"/>
                </a:solidFill>
                <a:latin typeface="Tahoma"/>
                <a:cs typeface="Tahoma"/>
              </a:rPr>
              <a:t>!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допускается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размещать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навоз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только</a:t>
            </a:r>
            <a:endParaRPr sz="1200" dirty="0">
              <a:latin typeface="Tahoma"/>
              <a:cs typeface="Tahoma"/>
            </a:endParaRPr>
          </a:p>
          <a:p>
            <a:pPr marL="12700" marR="831850">
              <a:lnSpc>
                <a:spcPct val="100000"/>
              </a:lnSpc>
            </a:pP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ре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де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л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65" dirty="0">
                <a:solidFill>
                  <a:srgbClr val="639138"/>
                </a:solidFill>
                <a:latin typeface="Tahoma"/>
                <a:cs typeface="Tahoma"/>
              </a:rPr>
              <a:t>ми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г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раниц</a:t>
            </a:r>
            <a:r>
              <a:rPr sz="1200" spc="-6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во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доо</a:t>
            </a:r>
            <a:r>
              <a:rPr sz="1200" spc="2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ран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он 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дн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бъектов</a:t>
            </a:r>
            <a:r>
              <a:rPr sz="1200" spc="-110" dirty="0">
                <a:solidFill>
                  <a:srgbClr val="639138"/>
                </a:solidFill>
                <a:latin typeface="Tahoma"/>
                <a:cs typeface="Tahoma"/>
              </a:rPr>
              <a:t>,</a:t>
            </a:r>
            <a:r>
              <a:rPr sz="1200" spc="-8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-7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75" dirty="0">
                <a:solidFill>
                  <a:srgbClr val="639138"/>
                </a:solidFill>
                <a:latin typeface="Tahoma"/>
                <a:cs typeface="Tahoma"/>
              </a:rPr>
              <a:t>ит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-10" dirty="0">
                <a:solidFill>
                  <a:srgbClr val="639138"/>
                </a:solidFill>
                <a:latin typeface="Tahoma"/>
                <a:cs typeface="Tahoma"/>
              </a:rPr>
              <a:t>й; 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охраны 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источников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питьевого 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и </a:t>
            </a:r>
            <a:r>
              <a:rPr sz="1200" spc="15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85" dirty="0">
                <a:solidFill>
                  <a:srgbClr val="639138"/>
                </a:solidFill>
                <a:latin typeface="Tahoma"/>
                <a:cs typeface="Tahoma"/>
              </a:rPr>
              <a:t>з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я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йс</a:t>
            </a:r>
            <a:r>
              <a:rPr sz="1200" spc="80" dirty="0">
                <a:solidFill>
                  <a:srgbClr val="639138"/>
                </a:solidFill>
                <a:latin typeface="Tahoma"/>
                <a:cs typeface="Tahoma"/>
              </a:rPr>
              <a:t>т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ве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но</a:t>
            </a:r>
            <a:r>
              <a:rPr sz="1200" spc="15" dirty="0">
                <a:solidFill>
                  <a:srgbClr val="639138"/>
                </a:solidFill>
                <a:latin typeface="Tahoma"/>
                <a:cs typeface="Tahoma"/>
              </a:rPr>
              <a:t>-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б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ы</a:t>
            </a:r>
            <a:r>
              <a:rPr sz="1200" spc="70" dirty="0">
                <a:solidFill>
                  <a:srgbClr val="639138"/>
                </a:solidFill>
                <a:latin typeface="Tahoma"/>
                <a:cs typeface="Tahoma"/>
              </a:rPr>
              <a:t>то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г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в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одо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60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бж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е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35" dirty="0">
                <a:solidFill>
                  <a:srgbClr val="639138"/>
                </a:solidFill>
                <a:latin typeface="Tahoma"/>
                <a:cs typeface="Tahoma"/>
              </a:rPr>
              <a:t>и</a:t>
            </a:r>
            <a:r>
              <a:rPr sz="1200" spc="90" dirty="0">
                <a:solidFill>
                  <a:srgbClr val="639138"/>
                </a:solidFill>
                <a:latin typeface="Tahoma"/>
                <a:cs typeface="Tahoma"/>
              </a:rPr>
              <a:t>я</a:t>
            </a:r>
            <a:r>
              <a:rPr sz="1200" spc="-114" dirty="0">
                <a:solidFill>
                  <a:srgbClr val="639138"/>
                </a:solidFill>
                <a:latin typeface="Tahoma"/>
                <a:cs typeface="Tahoma"/>
              </a:rPr>
              <a:t>,  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65" dirty="0">
                <a:solidFill>
                  <a:srgbClr val="639138"/>
                </a:solidFill>
                <a:latin typeface="Tahoma"/>
                <a:cs typeface="Tahoma"/>
              </a:rPr>
              <a:t>а</a:t>
            </a:r>
            <a:r>
              <a:rPr sz="1200" spc="-6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ве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639138"/>
                </a:solidFill>
                <a:latin typeface="Tahoma"/>
                <a:cs typeface="Tahoma"/>
              </a:rPr>
              <a:t>х</a:t>
            </a:r>
            <a:r>
              <a:rPr sz="1200" spc="130" dirty="0">
                <a:solidFill>
                  <a:srgbClr val="639138"/>
                </a:solidFill>
                <a:latin typeface="Tahoma"/>
                <a:cs typeface="Tahoma"/>
              </a:rPr>
              <a:t>н</a:t>
            </a:r>
            <a:r>
              <a:rPr sz="1200" spc="145" dirty="0">
                <a:solidFill>
                  <a:srgbClr val="639138"/>
                </a:solidFill>
                <a:latin typeface="Tahoma"/>
                <a:cs typeface="Tahoma"/>
              </a:rPr>
              <a:t>ем</a:t>
            </a:r>
            <a:r>
              <a:rPr sz="1200" spc="-10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639138"/>
                </a:solidFill>
                <a:latin typeface="Tahoma"/>
                <a:cs typeface="Tahoma"/>
              </a:rPr>
              <a:t>п</a:t>
            </a:r>
            <a:r>
              <a:rPr sz="1200" spc="105" dirty="0">
                <a:solidFill>
                  <a:srgbClr val="639138"/>
                </a:solidFill>
                <a:latin typeface="Tahoma"/>
                <a:cs typeface="Tahoma"/>
              </a:rPr>
              <a:t>лодо</a:t>
            </a:r>
            <a:r>
              <a:rPr sz="1200" spc="155" dirty="0">
                <a:solidFill>
                  <a:srgbClr val="639138"/>
                </a:solidFill>
                <a:latin typeface="Tahoma"/>
                <a:cs typeface="Tahoma"/>
              </a:rPr>
              <a:t>р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20" dirty="0">
                <a:solidFill>
                  <a:srgbClr val="639138"/>
                </a:solidFill>
                <a:latin typeface="Tahoma"/>
                <a:cs typeface="Tahoma"/>
              </a:rPr>
              <a:t>дн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о</a:t>
            </a:r>
            <a:r>
              <a:rPr sz="1200" spc="180" dirty="0">
                <a:solidFill>
                  <a:srgbClr val="639138"/>
                </a:solidFill>
                <a:latin typeface="Tahoma"/>
                <a:cs typeface="Tahoma"/>
              </a:rPr>
              <a:t>м</a:t>
            </a:r>
            <a:r>
              <a:rPr sz="1200" spc="-9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639138"/>
                </a:solidFill>
                <a:latin typeface="Tahoma"/>
                <a:cs typeface="Tahoma"/>
              </a:rPr>
              <a:t>с</a:t>
            </a: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лое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00" dirty="0">
                <a:solidFill>
                  <a:srgbClr val="639138"/>
                </a:solidFill>
                <a:latin typeface="Tahoma"/>
                <a:cs typeface="Tahoma"/>
              </a:rPr>
              <a:t>почвы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639138"/>
                </a:solidFill>
                <a:latin typeface="Tahoma"/>
                <a:cs typeface="Tahoma"/>
              </a:rPr>
              <a:t>без</a:t>
            </a:r>
            <a:r>
              <a:rPr sz="1200" spc="-90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его</a:t>
            </a:r>
            <a:r>
              <a:rPr sz="1200" spc="-85" dirty="0">
                <a:solidFill>
                  <a:srgbClr val="639138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639138"/>
                </a:solidFill>
                <a:latin typeface="Tahoma"/>
                <a:cs typeface="Tahoma"/>
              </a:rPr>
              <a:t>снятия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8105" y="1695450"/>
            <a:ext cx="0" cy="3471545"/>
          </a:xfrm>
          <a:custGeom>
            <a:avLst/>
            <a:gdLst/>
            <a:ahLst/>
            <a:cxnLst/>
            <a:rect l="l" t="t" r="r" b="b"/>
            <a:pathLst>
              <a:path h="3471545">
                <a:moveTo>
                  <a:pt x="0" y="0"/>
                </a:moveTo>
                <a:lnTo>
                  <a:pt x="0" y="3471545"/>
                </a:lnTo>
              </a:path>
            </a:pathLst>
          </a:custGeom>
          <a:ln w="38100">
            <a:solidFill>
              <a:srgbClr val="6391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743827" y="1894078"/>
            <a:ext cx="312610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24468F"/>
                </a:solidFill>
                <a:latin typeface="Tahoma"/>
                <a:cs typeface="Tahoma"/>
              </a:rPr>
              <a:t>Если </a:t>
            </a:r>
            <a:r>
              <a:rPr sz="1800" b="1" spc="50" dirty="0">
                <a:solidFill>
                  <a:srgbClr val="24468F"/>
                </a:solidFill>
                <a:latin typeface="Tahoma"/>
                <a:cs typeface="Tahoma"/>
              </a:rPr>
              <a:t>навоз </a:t>
            </a:r>
            <a:r>
              <a:rPr sz="1800" b="1" spc="75" dirty="0">
                <a:solidFill>
                  <a:srgbClr val="24468F"/>
                </a:solidFill>
                <a:latin typeface="Tahoma"/>
                <a:cs typeface="Tahoma"/>
              </a:rPr>
              <a:t>ещё </a:t>
            </a:r>
            <a:r>
              <a:rPr sz="1800" b="1" spc="80" dirty="0">
                <a:solidFill>
                  <a:srgbClr val="24468F"/>
                </a:solidFill>
                <a:latin typeface="Tahoma"/>
                <a:cs typeface="Tahoma"/>
              </a:rPr>
              <a:t>не </a:t>
            </a:r>
            <a:r>
              <a:rPr sz="1800" b="1" spc="85" dirty="0">
                <a:solidFill>
                  <a:srgbClr val="24468F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24468F"/>
                </a:solidFill>
                <a:latin typeface="Tahoma"/>
                <a:cs typeface="Tahoma"/>
              </a:rPr>
              <a:t>обработан/переработан:</a:t>
            </a:r>
            <a:endParaRPr sz="1800" dirty="0">
              <a:latin typeface="Tahoma"/>
              <a:cs typeface="Tahoma"/>
            </a:endParaRPr>
          </a:p>
          <a:p>
            <a:pPr marL="12700" marR="91440">
              <a:lnSpc>
                <a:spcPct val="100000"/>
              </a:lnSpc>
              <a:spcBef>
                <a:spcPts val="615"/>
              </a:spcBef>
            </a:pPr>
            <a:r>
              <a:rPr sz="1400" spc="95" dirty="0">
                <a:latin typeface="Tahoma"/>
                <a:cs typeface="Tahoma"/>
              </a:rPr>
              <a:t>Только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на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50" dirty="0">
                <a:latin typeface="Tahoma"/>
                <a:cs typeface="Tahoma"/>
              </a:rPr>
              <a:t>специ</a:t>
            </a:r>
            <a:r>
              <a:rPr sz="1400" spc="120" dirty="0">
                <a:latin typeface="Tahoma"/>
                <a:cs typeface="Tahoma"/>
              </a:rPr>
              <a:t>ал</a:t>
            </a:r>
            <a:r>
              <a:rPr sz="1400" spc="114" dirty="0">
                <a:latin typeface="Tahoma"/>
                <a:cs typeface="Tahoma"/>
              </a:rPr>
              <a:t>и</a:t>
            </a:r>
            <a:r>
              <a:rPr sz="1400" spc="95" dirty="0">
                <a:latin typeface="Tahoma"/>
                <a:cs typeface="Tahoma"/>
              </a:rPr>
              <a:t>з</a:t>
            </a:r>
            <a:r>
              <a:rPr sz="1400" spc="165" dirty="0">
                <a:latin typeface="Tahoma"/>
                <a:cs typeface="Tahoma"/>
              </a:rPr>
              <a:t>и</a:t>
            </a:r>
            <a:r>
              <a:rPr sz="1400" spc="160" dirty="0">
                <a:latin typeface="Tahoma"/>
                <a:cs typeface="Tahoma"/>
              </a:rPr>
              <a:t>р</a:t>
            </a:r>
            <a:r>
              <a:rPr sz="1400" spc="145" dirty="0">
                <a:latin typeface="Tahoma"/>
                <a:cs typeface="Tahoma"/>
              </a:rPr>
              <a:t>о</a:t>
            </a:r>
            <a:r>
              <a:rPr sz="1400" spc="130" dirty="0">
                <a:latin typeface="Tahoma"/>
                <a:cs typeface="Tahoma"/>
              </a:rPr>
              <a:t>ванн</a:t>
            </a:r>
            <a:r>
              <a:rPr sz="1400" spc="120" dirty="0">
                <a:latin typeface="Tahoma"/>
                <a:cs typeface="Tahoma"/>
              </a:rPr>
              <a:t>ой  </a:t>
            </a:r>
            <a:r>
              <a:rPr sz="1400" spc="130" dirty="0">
                <a:latin typeface="Tahoma"/>
                <a:cs typeface="Tahoma"/>
              </a:rPr>
              <a:t>площадке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317191"/>
            <a:ext cx="4084320" cy="154080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468617" y="1695450"/>
            <a:ext cx="0" cy="1527810"/>
          </a:xfrm>
          <a:custGeom>
            <a:avLst/>
            <a:gdLst/>
            <a:ahLst/>
            <a:cxnLst/>
            <a:rect l="l" t="t" r="r" b="b"/>
            <a:pathLst>
              <a:path h="1527810">
                <a:moveTo>
                  <a:pt x="0" y="0"/>
                </a:moveTo>
                <a:lnTo>
                  <a:pt x="0" y="1527428"/>
                </a:lnTo>
              </a:path>
            </a:pathLst>
          </a:custGeom>
          <a:ln w="38100">
            <a:solidFill>
              <a:srgbClr val="2446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35" dirty="0"/>
              <a:pPr marL="38100">
                <a:lnSpc>
                  <a:spcPct val="100000"/>
                </a:lnSpc>
                <a:spcBef>
                  <a:spcPts val="70"/>
                </a:spcBef>
              </a:pPr>
              <a:t>9</a:t>
            </a:fld>
            <a:endParaRPr spc="-35" dirty="0"/>
          </a:p>
        </p:txBody>
      </p:sp>
      <p:pic>
        <p:nvPicPr>
          <p:cNvPr id="17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5200" y="84966"/>
            <a:ext cx="929856" cy="996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1509</Words>
  <Application>Microsoft Office PowerPoint</Application>
  <PresentationFormat>Широкоэкранный</PresentationFormat>
  <Paragraphs>167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Tahoma</vt:lpstr>
      <vt:lpstr>Times New Roman</vt:lpstr>
      <vt:lpstr>Verdana</vt:lpstr>
      <vt:lpstr>惜횸餻悧</vt:lpstr>
      <vt:lpstr>Office Theme</vt:lpstr>
      <vt:lpstr>Памятка по ППЖ</vt:lpstr>
      <vt:lpstr>Регулирование обращения  с навозом/помётом</vt:lpstr>
      <vt:lpstr>Регулирование обращения  с навозом/помётом Для тех, кто принял решение администрировать навоз/помет  как побочные продукты животноводства</vt:lpstr>
      <vt:lpstr>Памятка по правилам обращения  с навозом</vt:lpstr>
      <vt:lpstr>Что получают фермеры в случае,  если выбирают работу в рамках  Федерального закона № 248 – ФЗ</vt:lpstr>
      <vt:lpstr>Если принято решение…</vt:lpstr>
      <vt:lpstr>Что такое специализированная площадка  и какие к ней установлены требования?</vt:lpstr>
      <vt:lpstr>Что такое обработка и переработка  навоза?</vt:lpstr>
      <vt:lpstr>Как хранить?</vt:lpstr>
      <vt:lpstr>Как вносить навоз?</vt:lpstr>
      <vt:lpstr>Вопросы и ответы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24</cp:revision>
  <cp:lastPrinted>2023-07-31T06:17:39Z</cp:lastPrinted>
  <dcterms:created xsi:type="dcterms:W3CDTF">2023-06-28T10:32:10Z</dcterms:created>
  <dcterms:modified xsi:type="dcterms:W3CDTF">2024-05-20T06:03:48Z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2023-06-28T00:00:00Z</vt:filetime>
  </property>
</Properties>
</file>